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4" r:id="rId6"/>
    <p:sldId id="259" r:id="rId7"/>
    <p:sldId id="260" r:id="rId8"/>
    <p:sldId id="262" r:id="rId9"/>
    <p:sldId id="263" r:id="rId10"/>
    <p:sldId id="266" r:id="rId11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4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A100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514" y="43"/>
      </p:cViewPr>
      <p:guideLst>
        <p:guide orient="horz" pos="344"/>
        <p:guide pos="612"/>
        <p:guide pos="4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online.lifeliqe.com/app/scene/v_esmi_mesic?p=part_celek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feliqe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online.lifeliqe.com/app/scene/f_vyna_zatmen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line.lifeliqe.com/app/scene/v_esmi_zeme?p=part_cele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hyperlink" Target="https://online.lifeliqe.com/app/scene/v_esmi_mesic?p=part_cele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nline.lifeliqe.com/app/scene/f_vyna_zatmeni?p=part_zatmeni_slun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hyperlink" Target="https://online.lifeliqe.com/app/scene/f_vyna_zatmeni?p=part_zatmeni_mesi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hyperlink" Target="https://online.lifeliqe.com/app/scene/f_vyna_lunarni_cyklus_gallery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hyperlink" Target="https://online.lifeliqe.com/app/scene/f_vyna_zatmeni?p=part_zatmeni_slunce" TargetMode="External"/><Relationship Id="rId5" Type="http://schemas.openxmlformats.org/officeDocument/2006/relationships/image" Target="../media/image16.jpg"/><Relationship Id="rId10" Type="http://schemas.openxmlformats.org/officeDocument/2006/relationships/image" Target="../media/image4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>
                <a:solidFill>
                  <a:srgbClr val="FFFFFF"/>
                </a:solidFill>
                <a:latin typeface="Source Sans Pro Light"/>
                <a:cs typeface="Source Sans Pro Light"/>
              </a:rPr>
              <a:t>Duration: </a:t>
            </a:r>
            <a:r>
              <a:rPr lang="cs-CZ" sz="3200" spc="-10">
                <a:solidFill>
                  <a:srgbClr val="FFFFFF"/>
                </a:solidFill>
                <a:latin typeface="Source Sans Pro Light"/>
                <a:cs typeface="Source Sans Pro Light"/>
              </a:rPr>
              <a:t>105</a:t>
            </a:r>
            <a:r>
              <a:rPr sz="3200" spc="-5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3200">
                <a:solidFill>
                  <a:srgbClr val="FFFFFF"/>
                </a:solidFill>
                <a:latin typeface="Source Sans Pro Light"/>
                <a:cs typeface="Source Sans Pro Light"/>
              </a:rPr>
              <a:t>min</a:t>
            </a:r>
            <a:endParaRPr sz="3200">
              <a:latin typeface="Source Sans Pro Light"/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8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err="1">
                <a:solidFill>
                  <a:srgbClr val="FFFFFF"/>
                </a:solidFill>
                <a:latin typeface="Source Sans Pro Light"/>
                <a:cs typeface="Source Sans Pro Light"/>
              </a:rPr>
              <a:t>Middle</a:t>
            </a:r>
            <a:r>
              <a:rPr sz="3200" spc="-1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3200">
                <a:solidFill>
                  <a:srgbClr val="FFFFFF"/>
                </a:solidFill>
                <a:latin typeface="Source Sans Pro Light"/>
                <a:cs typeface="Source Sans Pro Light"/>
              </a:rPr>
              <a:t>School</a:t>
            </a:r>
            <a:endParaRPr sz="3200">
              <a:latin typeface="Source Sans Pro Light"/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33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>
                <a:solidFill>
                  <a:srgbClr val="FFFFFF"/>
                </a:solidFill>
                <a:latin typeface="Source Sans Pro Light"/>
                <a:cs typeface="Source Sans Pro Light"/>
              </a:rPr>
              <a:t>Grades: </a:t>
            </a:r>
            <a:r>
              <a:rPr lang="cs-CZ" sz="3200" spc="-5">
                <a:solidFill>
                  <a:srgbClr val="FFFFFF"/>
                </a:solidFill>
                <a:latin typeface="Source Sans Pro Light"/>
                <a:cs typeface="Source Sans Pro Light"/>
              </a:rPr>
              <a:t>6</a:t>
            </a:r>
            <a:r>
              <a:rPr sz="3200">
                <a:solidFill>
                  <a:srgbClr val="FFFFFF"/>
                </a:solidFill>
                <a:latin typeface="Source Sans Pro Light"/>
                <a:cs typeface="Source Sans Pro Light"/>
              </a:rPr>
              <a:t> -</a:t>
            </a:r>
            <a:r>
              <a:rPr sz="3200" spc="-15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lang="cs-CZ" sz="3200">
                <a:solidFill>
                  <a:srgbClr val="FFFFFF"/>
                </a:solidFill>
                <a:latin typeface="Source Sans Pro Light"/>
                <a:cs typeface="Source Sans Pro Light"/>
              </a:rPr>
              <a:t>8</a:t>
            </a:r>
            <a:endParaRPr sz="3200">
              <a:latin typeface="Source Sans Pro Light"/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>
                <a:solidFill>
                  <a:srgbClr val="FFFFFF"/>
                </a:solidFill>
                <a:latin typeface="Source Sans Pro Light"/>
                <a:cs typeface="Source Sans Pro Light"/>
              </a:rPr>
              <a:t>CCSS,</a:t>
            </a:r>
            <a:r>
              <a:rPr sz="3200" spc="-55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3200" spc="5">
                <a:solidFill>
                  <a:srgbClr val="FFFFFF"/>
                </a:solidFill>
                <a:latin typeface="Source Sans Pro Light"/>
                <a:cs typeface="Source Sans Pro Light"/>
              </a:rPr>
              <a:t>NGSS</a:t>
            </a:r>
            <a:endParaRPr sz="3200">
              <a:latin typeface="Source Sans Pro Light"/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746501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5956" y="3289300"/>
            <a:ext cx="7345241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err="1">
                <a:solidFill>
                  <a:srgbClr val="00318B"/>
                </a:solidFill>
                <a:latin typeface="Source Sans Pro"/>
                <a:cs typeface="Source Sans Pro"/>
              </a:rPr>
              <a:t>Behavior</a:t>
            </a:r>
            <a:r>
              <a:rPr lang="cs-CZ" sz="7200" spc="-5">
                <a:solidFill>
                  <a:srgbClr val="00318B"/>
                </a:solidFill>
                <a:latin typeface="Source Sans Pro"/>
                <a:cs typeface="Source Sans Pro"/>
              </a:rPr>
              <a:t> </a:t>
            </a:r>
            <a:r>
              <a:rPr lang="cs-CZ" sz="7200" err="1">
                <a:solidFill>
                  <a:srgbClr val="00318B"/>
                </a:solidFill>
                <a:latin typeface="Source Sans Pro"/>
                <a:cs typeface="Source Sans Pro"/>
              </a:rPr>
              <a:t>of</a:t>
            </a:r>
            <a:r>
              <a:rPr lang="cs-CZ" sz="7200" spc="-85">
                <a:solidFill>
                  <a:srgbClr val="00318B"/>
                </a:solidFill>
                <a:latin typeface="Source Sans Pro"/>
                <a:cs typeface="Source Sans Pro"/>
              </a:rPr>
              <a:t> </a:t>
            </a:r>
            <a:r>
              <a:rPr lang="cs-CZ" sz="7200" spc="-40" err="1">
                <a:solidFill>
                  <a:srgbClr val="00318B"/>
                </a:solidFill>
                <a:latin typeface="Source Sans Pro"/>
                <a:cs typeface="Source Sans Pro"/>
              </a:rPr>
              <a:t>space</a:t>
            </a:r>
            <a:endParaRPr lang="cs-CZ" sz="7200" spc="-40">
              <a:solidFill>
                <a:srgbClr val="00318B"/>
              </a:solidFill>
              <a:latin typeface="Source Sans Pro"/>
              <a:cs typeface="Source Sans Pro"/>
            </a:endParaRP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15" err="1">
                <a:solidFill>
                  <a:srgbClr val="00318B"/>
                </a:solidFill>
                <a:latin typeface="Source Sans Pro"/>
                <a:cs typeface="Source Sans Pro"/>
              </a:rPr>
              <a:t>objects</a:t>
            </a:r>
            <a:endParaRPr lang="cs-CZ" sz="7200">
              <a:latin typeface="Source Sans Pro"/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4373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9066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cs-CZ" sz="4000" spc="-5" err="1">
                <a:solidFill>
                  <a:srgbClr val="00A0EF"/>
                </a:solidFill>
                <a:latin typeface="Source Sans Pro Light"/>
                <a:cs typeface="Source Sans Pro Light"/>
              </a:rPr>
              <a:t>Physics</a:t>
            </a:r>
            <a:r>
              <a:rPr lang="cs-CZ" sz="4000" spc="-5">
                <a:solidFill>
                  <a:srgbClr val="00A0EF"/>
                </a:solidFill>
                <a:latin typeface="Source Sans Pro Light"/>
                <a:cs typeface="Source Sans Pro Light"/>
              </a:rPr>
              <a:t>, </a:t>
            </a:r>
            <a:r>
              <a:rPr lang="cs-CZ" sz="4000" spc="-10" err="1">
                <a:solidFill>
                  <a:srgbClr val="00A0EF"/>
                </a:solidFill>
                <a:latin typeface="Source Sans Pro Light"/>
                <a:cs typeface="Source Sans Pro Light"/>
              </a:rPr>
              <a:t>Physical</a:t>
            </a:r>
            <a:r>
              <a:rPr lang="cs-CZ" sz="4000" spc="-15">
                <a:solidFill>
                  <a:srgbClr val="00A0EF"/>
                </a:solidFill>
                <a:latin typeface="Source Sans Pro Light"/>
                <a:cs typeface="Source Sans Pro Light"/>
              </a:rPr>
              <a:t> </a:t>
            </a:r>
            <a:r>
              <a:rPr lang="cs-CZ" sz="4000" spc="-5">
                <a:solidFill>
                  <a:srgbClr val="00A0EF"/>
                </a:solidFill>
                <a:latin typeface="Source Sans Pro Light"/>
                <a:cs typeface="Source Sans Pro Light"/>
              </a:rPr>
              <a:t>Science</a:t>
            </a:r>
            <a:endParaRPr lang="cs-CZ" sz="4000">
              <a:latin typeface="Source Sans Pro Light"/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56" y="6718300"/>
            <a:ext cx="4343400" cy="1628344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D846C23E-BBE8-4460-A37B-B5ADE4B4C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39" y="1383931"/>
            <a:ext cx="8474174" cy="8474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05B14A-D83C-4A6E-9EC7-3CC8469946EE}"/>
              </a:ext>
            </a:extLst>
          </p:cNvPr>
          <p:cNvSpPr txBox="1"/>
          <p:nvPr/>
        </p:nvSpPr>
        <p:spPr>
          <a:xfrm>
            <a:off x="15943554" y="9475905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Click to open in Lifeliqe</a:t>
            </a:r>
            <a:endParaRPr lang="cs-C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Thanks for using Lifeliqe's lesson plan!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Excite your students in learning science with 1,000+ more 3D models and lesson plans at </a:t>
            </a:r>
            <a:r>
              <a:rPr lang="en-US" sz="2800" b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online.lifeliqe.com</a:t>
            </a:r>
            <a:br>
              <a:rPr lang="en-US" sz="2800">
                <a:solidFill>
                  <a:schemeClr val="bg1"/>
                </a:solidFill>
              </a:rPr>
            </a:br>
            <a:endParaRPr lang="cs-CZ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794" y="559639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DA0DC4C1-9A7A-4898-9E8F-D9FD8F5E5C53}"/>
              </a:ext>
            </a:extLst>
          </p:cNvPr>
          <p:cNvSpPr/>
          <p:nvPr/>
        </p:nvSpPr>
        <p:spPr>
          <a:xfrm>
            <a:off x="970756" y="559639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8FF820-3B1E-4CEC-B787-D366176C6EBE}"/>
              </a:ext>
            </a:extLst>
          </p:cNvPr>
          <p:cNvGrpSpPr/>
          <p:nvPr/>
        </p:nvGrpSpPr>
        <p:grpSpPr>
          <a:xfrm>
            <a:off x="-19844" y="3136900"/>
            <a:ext cx="4876800" cy="828000"/>
            <a:chOff x="-1" y="546100"/>
            <a:chExt cx="4876800" cy="828000"/>
          </a:xfrm>
          <a:solidFill>
            <a:srgbClr val="FFBF00"/>
          </a:solidFill>
        </p:grpSpPr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F847F472-330A-431F-845E-0D8777D77F7A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EADEA6B7-0486-4F34-A00C-27ACF4ADBE81}"/>
                </a:ext>
              </a:extLst>
            </p:cNvPr>
            <p:cNvSpPr/>
            <p:nvPr/>
          </p:nvSpPr>
          <p:spPr>
            <a:xfrm>
              <a:off x="1620042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956" y="751784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>
                <a:solidFill>
                  <a:srgbClr val="FFFFFF"/>
                </a:solidFill>
                <a:cs typeface="Source Sans Pro Light"/>
              </a:rPr>
              <a:t>Lesson</a:t>
            </a:r>
            <a:r>
              <a:rPr sz="2800" spc="-6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10">
                <a:solidFill>
                  <a:srgbClr val="FFFFFF"/>
                </a:solidFill>
                <a:cs typeface="Source Sans Pro Light"/>
              </a:rPr>
              <a:t>overview</a:t>
            </a:r>
            <a:endParaRPr sz="280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1689100"/>
            <a:ext cx="17220406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>
                <a:cs typeface="Source Sans Pro Light"/>
              </a:rPr>
              <a:t>In this </a:t>
            </a:r>
            <a:r>
              <a:rPr lang="en-US" sz="1600" spc="-5">
                <a:cs typeface="Source Sans Pro Light"/>
              </a:rPr>
              <a:t>activity students </a:t>
            </a:r>
            <a:r>
              <a:rPr lang="en-US" sz="1600">
                <a:cs typeface="Source Sans Pro Light"/>
              </a:rPr>
              <a:t>will </a:t>
            </a:r>
            <a:r>
              <a:rPr lang="en-US" sz="1600" spc="-15">
                <a:cs typeface="Source Sans Pro Light"/>
              </a:rPr>
              <a:t>take </a:t>
            </a:r>
            <a:r>
              <a:rPr lang="en-US" sz="1600" spc="-10">
                <a:cs typeface="Source Sans Pro Light"/>
              </a:rPr>
              <a:t>a </a:t>
            </a:r>
            <a:r>
              <a:rPr lang="en-US" sz="1600">
                <a:cs typeface="Source Sans Pro Light"/>
              </a:rPr>
              <a:t>trip </a:t>
            </a:r>
            <a:r>
              <a:rPr lang="en-US" sz="1600" spc="-5">
                <a:cs typeface="Source Sans Pro Light"/>
              </a:rPr>
              <a:t>through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solar </a:t>
            </a:r>
            <a:r>
              <a:rPr lang="en-US" sz="1600" spc="-10">
                <a:cs typeface="Source Sans Pro Light"/>
              </a:rPr>
              <a:t>system. </a:t>
            </a:r>
            <a:r>
              <a:rPr lang="en-US" sz="1600" spc="-5">
                <a:cs typeface="Source Sans Pro Light"/>
              </a:rPr>
              <a:t>Fully grasping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10">
                <a:cs typeface="Source Sans Pro Light"/>
              </a:rPr>
              <a:t>concept  </a:t>
            </a:r>
            <a:r>
              <a:rPr lang="en-US" sz="1600">
                <a:cs typeface="Source Sans Pro Light"/>
              </a:rPr>
              <a:t>of the </a:t>
            </a:r>
            <a:r>
              <a:rPr lang="en-US" sz="1600" spc="-5">
                <a:cs typeface="Source Sans Pro Light"/>
              </a:rPr>
              <a:t>size </a:t>
            </a:r>
            <a:r>
              <a:rPr lang="en-US" sz="1600">
                <a:cs typeface="Source Sans Pro Light"/>
              </a:rPr>
              <a:t>of the </a:t>
            </a:r>
            <a:r>
              <a:rPr lang="en-US" sz="1600" spc="-5">
                <a:cs typeface="Source Sans Pro Light"/>
              </a:rPr>
              <a:t>solar </a:t>
            </a:r>
            <a:r>
              <a:rPr lang="en-US" sz="1600" spc="-10">
                <a:cs typeface="Source Sans Pro Light"/>
              </a:rPr>
              <a:t>system </a:t>
            </a:r>
            <a:r>
              <a:rPr lang="en-US" sz="1600">
                <a:cs typeface="Source Sans Pro Light"/>
              </a:rPr>
              <a:t>is </a:t>
            </a:r>
            <a:r>
              <a:rPr lang="en-US" sz="1600" spc="-5">
                <a:cs typeface="Source Sans Pro Light"/>
              </a:rPr>
              <a:t>an </a:t>
            </a:r>
            <a:r>
              <a:rPr lang="en-US" sz="1600" spc="-15">
                <a:cs typeface="Source Sans Pro Light"/>
              </a:rPr>
              <a:t>abstract </a:t>
            </a:r>
            <a:r>
              <a:rPr lang="en-US" sz="1600" spc="-5">
                <a:cs typeface="Source Sans Pro Light"/>
              </a:rPr>
              <a:t>and challenging </a:t>
            </a:r>
            <a:r>
              <a:rPr lang="en-US" sz="1600" spc="-10">
                <a:cs typeface="Source Sans Pro Light"/>
              </a:rPr>
              <a:t>task </a:t>
            </a:r>
            <a:r>
              <a:rPr lang="en-US" sz="1600" spc="-5">
                <a:cs typeface="Source Sans Pro Light"/>
              </a:rPr>
              <a:t>for any student. Students  </a:t>
            </a:r>
            <a:r>
              <a:rPr lang="en-US" sz="1600" spc="-10">
                <a:cs typeface="Source Sans Pro Light"/>
              </a:rPr>
              <a:t>can investigate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differences between </a:t>
            </a:r>
            <a:r>
              <a:rPr lang="en-US" sz="1600" spc="-10">
                <a:cs typeface="Source Sans Pro Light"/>
              </a:rPr>
              <a:t>planets’ </a:t>
            </a:r>
            <a:r>
              <a:rPr lang="en-US" sz="1600" spc="-5">
                <a:cs typeface="Source Sans Pro Light"/>
              </a:rPr>
              <a:t>sizes, </a:t>
            </a:r>
            <a:r>
              <a:rPr lang="en-US" sz="1600">
                <a:cs typeface="Source Sans Pro Light"/>
              </a:rPr>
              <a:t>speeds, </a:t>
            </a:r>
            <a:r>
              <a:rPr lang="en-US" sz="1600" spc="-5">
                <a:cs typeface="Source Sans Pro Light"/>
              </a:rPr>
              <a:t>and orbits, as </a:t>
            </a:r>
            <a:r>
              <a:rPr lang="en-US" sz="1600">
                <a:cs typeface="Source Sans Pro Light"/>
              </a:rPr>
              <a:t>well </a:t>
            </a:r>
            <a:r>
              <a:rPr lang="en-US" sz="1600" spc="-5">
                <a:cs typeface="Source Sans Pro Light"/>
              </a:rPr>
              <a:t>as </a:t>
            </a:r>
            <a:r>
              <a:rPr lang="en-US" sz="1600">
                <a:cs typeface="Source Sans Pro Light"/>
              </a:rPr>
              <a:t>the  </a:t>
            </a:r>
            <a:r>
              <a:rPr lang="en-US" sz="1600" spc="-5">
                <a:cs typeface="Source Sans Pro Light"/>
              </a:rPr>
              <a:t>relationship between </a:t>
            </a:r>
            <a:r>
              <a:rPr lang="en-US" sz="1600">
                <a:cs typeface="Source Sans Pro Light"/>
              </a:rPr>
              <a:t>Earth, the Sun,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the Moon </a:t>
            </a:r>
            <a:r>
              <a:rPr lang="en-US" sz="1600" spc="-10">
                <a:cs typeface="Source Sans Pro Light"/>
              </a:rPr>
              <a:t>that </a:t>
            </a:r>
            <a:r>
              <a:rPr lang="en-US" sz="1600" spc="-5">
                <a:cs typeface="Source Sans Pro Light"/>
              </a:rPr>
              <a:t>causes </a:t>
            </a:r>
            <a:r>
              <a:rPr lang="en-US" sz="1600">
                <a:cs typeface="Source Sans Pro Light"/>
              </a:rPr>
              <a:t>well-known </a:t>
            </a:r>
            <a:r>
              <a:rPr lang="en-US" sz="1600" spc="-5">
                <a:cs typeface="Source Sans Pro Light"/>
              </a:rPr>
              <a:t>phenomena </a:t>
            </a:r>
            <a:r>
              <a:rPr lang="en-US" sz="1600">
                <a:cs typeface="Source Sans Pro Light"/>
              </a:rPr>
              <a:t>-  eclipses </a:t>
            </a:r>
            <a:r>
              <a:rPr lang="en-US" sz="1600" spc="-5">
                <a:cs typeface="Source Sans Pro Light"/>
              </a:rPr>
              <a:t>and lunar phases. </a:t>
            </a:r>
            <a:r>
              <a:rPr lang="en-US" sz="1600">
                <a:cs typeface="Source Sans Pro Light"/>
              </a:rPr>
              <a:t>With </a:t>
            </a:r>
            <a:r>
              <a:rPr lang="en-US" sz="1600" spc="-10">
                <a:cs typeface="Source Sans Pro Light"/>
              </a:rPr>
              <a:t>a </a:t>
            </a:r>
            <a:r>
              <a:rPr lang="en-US" sz="1600">
                <a:cs typeface="Source Sans Pro Light"/>
              </a:rPr>
              <a:t>hands-on </a:t>
            </a:r>
            <a:r>
              <a:rPr lang="en-US" sz="1600" spc="-10">
                <a:cs typeface="Source Sans Pro Light"/>
              </a:rPr>
              <a:t>approach, </a:t>
            </a:r>
            <a:r>
              <a:rPr lang="en-US" sz="1600" spc="-5">
                <a:cs typeface="Source Sans Pro Light"/>
              </a:rPr>
              <a:t>students </a:t>
            </a:r>
            <a:r>
              <a:rPr lang="en-US" sz="1600">
                <a:cs typeface="Source Sans Pro Light"/>
              </a:rPr>
              <a:t>will </a:t>
            </a:r>
            <a:r>
              <a:rPr lang="en-US" sz="1600" spc="-10">
                <a:cs typeface="Source Sans Pro Light"/>
              </a:rPr>
              <a:t>understand </a:t>
            </a:r>
            <a:r>
              <a:rPr lang="en-US" sz="1600">
                <a:cs typeface="Source Sans Pro Light"/>
              </a:rPr>
              <a:t>these  </a:t>
            </a:r>
            <a:r>
              <a:rPr lang="en-US" sz="1600" spc="-5">
                <a:cs typeface="Source Sans Pro Light"/>
              </a:rPr>
              <a:t>relations and </a:t>
            </a:r>
            <a:r>
              <a:rPr lang="en-US" sz="1600" spc="-10">
                <a:cs typeface="Source Sans Pro Light"/>
              </a:rPr>
              <a:t>practice </a:t>
            </a:r>
            <a:r>
              <a:rPr lang="en-US" sz="1600">
                <a:cs typeface="Source Sans Pro Light"/>
              </a:rPr>
              <a:t>while</a:t>
            </a:r>
            <a:r>
              <a:rPr lang="en-US" sz="1600" spc="15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playing.</a:t>
            </a:r>
            <a:endParaRPr lang="en-US" sz="160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4264764"/>
            <a:ext cx="7085806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spc="-10">
                <a:cs typeface="Source Sans Pro Light"/>
              </a:rPr>
              <a:t>Understand </a:t>
            </a:r>
            <a:r>
              <a:rPr lang="en-US" sz="1600">
                <a:cs typeface="Source Sans Pro Light"/>
              </a:rPr>
              <a:t>our position in the </a:t>
            </a:r>
            <a:r>
              <a:rPr lang="en-US" sz="1600" spc="-5">
                <a:cs typeface="Source Sans Pro Light"/>
              </a:rPr>
              <a:t>solar </a:t>
            </a:r>
            <a:r>
              <a:rPr lang="en-US" sz="1600" spc="-10">
                <a:cs typeface="Source Sans Pro Light"/>
              </a:rPr>
              <a:t>system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 spc="-10">
                <a:cs typeface="Source Sans Pro Light"/>
              </a:rPr>
              <a:t>get </a:t>
            </a:r>
            <a:r>
              <a:rPr lang="en-US" sz="1600" spc="-5">
                <a:cs typeface="Source Sans Pro Light"/>
              </a:rPr>
              <a:t>an </a:t>
            </a:r>
            <a:r>
              <a:rPr lang="en-US" sz="1600" spc="-10">
                <a:cs typeface="Source Sans Pro Light"/>
              </a:rPr>
              <a:t>idea </a:t>
            </a:r>
            <a:r>
              <a:rPr lang="en-US" sz="1600" spc="-5">
                <a:cs typeface="Source Sans Pro Light"/>
              </a:rPr>
              <a:t>about </a:t>
            </a:r>
            <a:r>
              <a:rPr lang="en-US" sz="1600" spc="-15">
                <a:cs typeface="Source Sans Pro Light"/>
              </a:rPr>
              <a:t>patterns </a:t>
            </a:r>
            <a:r>
              <a:rPr lang="en-US" sz="1600">
                <a:cs typeface="Source Sans Pro Light"/>
              </a:rPr>
              <a:t>in </a:t>
            </a:r>
            <a:r>
              <a:rPr lang="en-US" sz="1600" spc="-10">
                <a:cs typeface="Source Sans Pro Light"/>
              </a:rPr>
              <a:t>space.  </a:t>
            </a:r>
            <a:r>
              <a:rPr lang="en-US" sz="1600" spc="-5">
                <a:cs typeface="Source Sans Pro Light"/>
              </a:rPr>
              <a:t>Explain </a:t>
            </a:r>
            <a:r>
              <a:rPr lang="en-US" sz="1600" spc="-10">
                <a:cs typeface="Source Sans Pro Light"/>
              </a:rPr>
              <a:t>what a </a:t>
            </a:r>
            <a:r>
              <a:rPr lang="en-US" sz="1600" spc="-5">
                <a:cs typeface="Source Sans Pro Light"/>
              </a:rPr>
              <a:t>day and </a:t>
            </a:r>
            <a:r>
              <a:rPr lang="en-US" sz="1600" spc="-10">
                <a:cs typeface="Source Sans Pro Light"/>
              </a:rPr>
              <a:t>a year are,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how they </a:t>
            </a:r>
            <a:r>
              <a:rPr lang="en-US" sz="1600" spc="-10">
                <a:cs typeface="Source Sans Pro Light"/>
              </a:rPr>
              <a:t>are connected to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15">
                <a:cs typeface="Source Sans Pro Light"/>
              </a:rPr>
              <a:t>rotation </a:t>
            </a:r>
            <a:r>
              <a:rPr lang="en-US" sz="1600" spc="-5">
                <a:cs typeface="Source Sans Pro Light"/>
              </a:rPr>
              <a:t>and orbits </a:t>
            </a:r>
            <a:r>
              <a:rPr lang="en-US" sz="1600">
                <a:cs typeface="Source Sans Pro Light"/>
              </a:rPr>
              <a:t>of  </a:t>
            </a:r>
            <a:r>
              <a:rPr lang="en-US" sz="1600" spc="-5">
                <a:cs typeface="Source Sans Pro Light"/>
              </a:rPr>
              <a:t>planets.</a:t>
            </a:r>
            <a:endParaRPr lang="en-US" sz="1600">
              <a:cs typeface="Source Sans Pro Light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5">
                <a:cs typeface="Source Sans Pro Light"/>
              </a:rPr>
              <a:t>Name all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10">
                <a:cs typeface="Source Sans Pro Light"/>
              </a:rPr>
              <a:t>planets </a:t>
            </a:r>
            <a:r>
              <a:rPr lang="en-US" sz="1600">
                <a:cs typeface="Source Sans Pro Light"/>
              </a:rPr>
              <a:t>in our </a:t>
            </a:r>
            <a:r>
              <a:rPr lang="en-US" sz="1600" spc="-5">
                <a:cs typeface="Source Sans Pro Light"/>
              </a:rPr>
              <a:t>solar</a:t>
            </a:r>
            <a:r>
              <a:rPr lang="en-US" sz="1600" spc="20">
                <a:cs typeface="Source Sans Pro Light"/>
              </a:rPr>
              <a:t> </a:t>
            </a:r>
            <a:r>
              <a:rPr lang="en-US" sz="1600" spc="-10">
                <a:cs typeface="Source Sans Pro Light"/>
              </a:rPr>
              <a:t>system.</a:t>
            </a:r>
            <a:endParaRPr lang="en-US" sz="1600">
              <a:cs typeface="Source Sans Pro Light"/>
            </a:endParaRPr>
          </a:p>
          <a:p>
            <a:pPr marL="298450" marR="224154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0">
                <a:cs typeface="Source Sans Pro Light"/>
              </a:rPr>
              <a:t>Investigate </a:t>
            </a:r>
            <a:r>
              <a:rPr lang="en-US" sz="1600">
                <a:cs typeface="Source Sans Pro Light"/>
              </a:rPr>
              <a:t>how the Earth, Moon, </a:t>
            </a:r>
            <a:r>
              <a:rPr lang="en-US" sz="1600" spc="-5">
                <a:cs typeface="Source Sans Pro Light"/>
              </a:rPr>
              <a:t>and Sun's relationship causes lunar and solar </a:t>
            </a:r>
            <a:r>
              <a:rPr lang="en-US" sz="1600">
                <a:cs typeface="Source Sans Pro Light"/>
              </a:rPr>
              <a:t>eclipses  </a:t>
            </a:r>
            <a:r>
              <a:rPr lang="en-US" sz="1600" spc="-5">
                <a:cs typeface="Source Sans Pro Light"/>
              </a:rPr>
              <a:t>Differentiate and name lunar phases and describe </a:t>
            </a:r>
            <a:r>
              <a:rPr lang="en-US" sz="1600">
                <a:cs typeface="Source Sans Pro Light"/>
              </a:rPr>
              <a:t>their</a:t>
            </a:r>
            <a:r>
              <a:rPr lang="en-US" sz="1600" spc="35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cause.</a:t>
            </a:r>
            <a:endParaRPr lang="en-US" sz="160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4310052"/>
            <a:ext cx="7497375" cy="49757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cs-CZ" sz="1600" i="1" err="1">
                <a:cs typeface="Source Sans Pro Light"/>
              </a:rPr>
              <a:t>Earth</a:t>
            </a:r>
            <a:r>
              <a:rPr lang="cs-CZ" sz="1600" i="1">
                <a:cs typeface="Source Sans Pro Light"/>
              </a:rPr>
              <a:t>, </a:t>
            </a:r>
            <a:r>
              <a:rPr lang="cs-CZ" sz="1600" i="1" err="1">
                <a:cs typeface="Source Sans Pro Light"/>
              </a:rPr>
              <a:t>Moon</a:t>
            </a:r>
            <a:r>
              <a:rPr lang="cs-CZ" sz="1600" i="1">
                <a:cs typeface="Source Sans Pro Light"/>
              </a:rPr>
              <a:t>, Sun, Solar </a:t>
            </a:r>
            <a:r>
              <a:rPr lang="cs-CZ" sz="1600" i="1" spc="-5" err="1">
                <a:cs typeface="Source Sans Pro Light"/>
              </a:rPr>
              <a:t>system</a:t>
            </a:r>
            <a:r>
              <a:rPr lang="cs-CZ" sz="1600" i="1" spc="-5">
                <a:cs typeface="Source Sans Pro Light"/>
              </a:rPr>
              <a:t>, </a:t>
            </a:r>
            <a:r>
              <a:rPr lang="cs-CZ" sz="1600" i="1" err="1">
                <a:cs typeface="Source Sans Pro Light"/>
              </a:rPr>
              <a:t>solar</a:t>
            </a:r>
            <a:r>
              <a:rPr lang="cs-CZ" sz="1600" i="1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eclipse</a:t>
            </a:r>
            <a:r>
              <a:rPr lang="cs-CZ" sz="1600" i="1">
                <a:cs typeface="Source Sans Pro Light"/>
              </a:rPr>
              <a:t>, </a:t>
            </a:r>
            <a:r>
              <a:rPr lang="cs-CZ" sz="1600" i="1" err="1">
                <a:cs typeface="Source Sans Pro Light"/>
              </a:rPr>
              <a:t>lunar</a:t>
            </a:r>
            <a:r>
              <a:rPr lang="cs-CZ" sz="1600" i="1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eclipse</a:t>
            </a:r>
            <a:r>
              <a:rPr lang="cs-CZ" sz="1600" i="1">
                <a:cs typeface="Source Sans Pro Light"/>
              </a:rPr>
              <a:t>, </a:t>
            </a:r>
            <a:r>
              <a:rPr lang="cs-CZ" sz="1600" i="1" err="1">
                <a:cs typeface="Source Sans Pro Light"/>
              </a:rPr>
              <a:t>lunar</a:t>
            </a:r>
            <a:r>
              <a:rPr lang="cs-CZ" sz="1600" i="1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phases</a:t>
            </a:r>
            <a:r>
              <a:rPr lang="cs-CZ" sz="1600" i="1">
                <a:cs typeface="Source Sans Pro Light"/>
              </a:rPr>
              <a:t>, </a:t>
            </a:r>
            <a:r>
              <a:rPr lang="cs-CZ" sz="1600" i="1" err="1">
                <a:cs typeface="Source Sans Pro Light"/>
              </a:rPr>
              <a:t>waning</a:t>
            </a:r>
            <a:r>
              <a:rPr lang="cs-CZ" sz="1600" i="1" spc="-75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gibbous</a:t>
            </a:r>
            <a:r>
              <a:rPr lang="cs-CZ" sz="1600" i="1">
                <a:cs typeface="Source Sans Pro Light"/>
              </a:rPr>
              <a:t>,  </a:t>
            </a:r>
            <a:r>
              <a:rPr lang="cs-CZ" sz="1600" i="1" err="1">
                <a:cs typeface="Source Sans Pro Light"/>
              </a:rPr>
              <a:t>waxing</a:t>
            </a:r>
            <a:r>
              <a:rPr lang="cs-CZ" sz="1600" i="1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gibbous</a:t>
            </a:r>
            <a:r>
              <a:rPr lang="cs-CZ" sz="1600" i="1">
                <a:cs typeface="Source Sans Pro Light"/>
              </a:rPr>
              <a:t>, full</a:t>
            </a:r>
            <a:r>
              <a:rPr lang="cs-CZ" sz="1600" i="1" spc="-5">
                <a:cs typeface="Source Sans Pro Light"/>
              </a:rPr>
              <a:t> </a:t>
            </a:r>
            <a:r>
              <a:rPr lang="cs-CZ" sz="1600" i="1" err="1">
                <a:cs typeface="Source Sans Pro Light"/>
              </a:rPr>
              <a:t>moon</a:t>
            </a:r>
            <a:r>
              <a:rPr lang="cs-CZ" sz="1600" i="1">
                <a:cs typeface="Source Sans Pro Light"/>
              </a:rPr>
              <a:t>.</a:t>
            </a:r>
            <a:endParaRPr lang="cs-CZ" sz="160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329045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>
                <a:solidFill>
                  <a:srgbClr val="FFFFFF"/>
                </a:solidFill>
                <a:cs typeface="Source Sans Pro Light"/>
              </a:rPr>
              <a:t>objectives</a:t>
            </a:r>
            <a:endParaRPr sz="280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3150657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310687" y="3342802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>
                <a:solidFill>
                  <a:srgbClr val="FFFFFF"/>
                </a:solidFill>
                <a:cs typeface="Source Sans Pro Light"/>
              </a:rPr>
              <a:t>ds</a:t>
            </a:r>
            <a:endParaRPr sz="280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8801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5162" y="60722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>
                <a:solidFill>
                  <a:srgbClr val="FFFFFF"/>
                </a:solidFill>
                <a:cs typeface="Source Sans Pro Light"/>
              </a:rPr>
              <a:t>ds</a:t>
            </a:r>
            <a:endParaRPr sz="2800">
              <a:cs typeface="Source Sans Pro Light"/>
            </a:endParaRP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AA8D81B9-8AC5-4B21-A6DF-6A2FE5D76DDF}"/>
              </a:ext>
            </a:extLst>
          </p:cNvPr>
          <p:cNvSpPr txBox="1"/>
          <p:nvPr/>
        </p:nvSpPr>
        <p:spPr>
          <a:xfrm>
            <a:off x="986593" y="6937487"/>
            <a:ext cx="349805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>
                <a:cs typeface="Source Sans Pro"/>
              </a:rPr>
              <a:t>Common</a:t>
            </a:r>
            <a:r>
              <a:rPr sz="1600" b="1" i="1" spc="-70">
                <a:cs typeface="Source Sans Pro"/>
              </a:rPr>
              <a:t> </a:t>
            </a:r>
            <a:r>
              <a:rPr sz="1600" b="1" i="1" spc="-5">
                <a:cs typeface="Source Sans Pro"/>
              </a:rPr>
              <a:t>Core</a:t>
            </a:r>
            <a:endParaRPr sz="1600" b="1">
              <a:cs typeface="Source Sans Pro"/>
            </a:endParaRP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DC6B5A51-5EDE-4A98-AA8B-9FC1D667DEDA}"/>
              </a:ext>
            </a:extLst>
          </p:cNvPr>
          <p:cNvSpPr txBox="1"/>
          <p:nvPr/>
        </p:nvSpPr>
        <p:spPr>
          <a:xfrm>
            <a:off x="986594" y="7303247"/>
            <a:ext cx="14319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>
                <a:cs typeface="Source Sans Pro Light"/>
              </a:rPr>
              <a:t>CCSS</a:t>
            </a:r>
            <a:r>
              <a:rPr sz="1600" b="0" spc="-55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Ela-Literacy  </a:t>
            </a:r>
            <a:r>
              <a:rPr sz="1600" b="0" spc="-10">
                <a:cs typeface="Source Sans Pro Light"/>
              </a:rPr>
              <a:t>WHST.6-8.1.A</a:t>
            </a:r>
            <a:endParaRPr sz="1600">
              <a:cs typeface="Source Sans Pro Light"/>
            </a:endParaRPr>
          </a:p>
        </p:txBody>
      </p:sp>
      <p:sp>
        <p:nvSpPr>
          <p:cNvPr id="49" name="object 20">
            <a:extLst>
              <a:ext uri="{FF2B5EF4-FFF2-40B4-BE49-F238E27FC236}">
                <a16:creationId xmlns:a16="http://schemas.microsoft.com/office/drawing/2014/main" id="{9D6C3C3B-7CB3-48DA-A3FD-0BDE5AD02FF5}"/>
              </a:ext>
            </a:extLst>
          </p:cNvPr>
          <p:cNvSpPr txBox="1"/>
          <p:nvPr/>
        </p:nvSpPr>
        <p:spPr>
          <a:xfrm>
            <a:off x="986594" y="7937500"/>
            <a:ext cx="14319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>
                <a:cs typeface="Source Sans Pro Light"/>
              </a:rPr>
              <a:t>CCSS</a:t>
            </a:r>
            <a:r>
              <a:rPr sz="1600" b="0" spc="-55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Ela-Literacy  </a:t>
            </a:r>
            <a:r>
              <a:rPr sz="1600" b="0" spc="-10">
                <a:cs typeface="Source Sans Pro Light"/>
              </a:rPr>
              <a:t>WHST.6-8.1.C</a:t>
            </a:r>
            <a:endParaRPr sz="1600">
              <a:cs typeface="Source Sans Pro Light"/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9F446999-8508-437B-AB80-E66BBCBEE7D4}"/>
              </a:ext>
            </a:extLst>
          </p:cNvPr>
          <p:cNvSpPr txBox="1"/>
          <p:nvPr/>
        </p:nvSpPr>
        <p:spPr>
          <a:xfrm>
            <a:off x="986594" y="8547100"/>
            <a:ext cx="14319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5">
                <a:cs typeface="Source Sans Pro Light"/>
              </a:rPr>
              <a:t>CCSS</a:t>
            </a:r>
            <a:r>
              <a:rPr sz="1600" b="0" spc="-55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Ela-Literacy  </a:t>
            </a:r>
            <a:r>
              <a:rPr sz="1600" b="0" spc="-15">
                <a:cs typeface="Source Sans Pro Light"/>
              </a:rPr>
              <a:t>WHST.6-8.6</a:t>
            </a:r>
            <a:endParaRPr sz="1600">
              <a:cs typeface="Source Sans Pro Light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68304A89-B597-4E46-93F0-3EEF71603EBD}"/>
              </a:ext>
            </a:extLst>
          </p:cNvPr>
          <p:cNvSpPr txBox="1"/>
          <p:nvPr/>
        </p:nvSpPr>
        <p:spPr>
          <a:xfrm>
            <a:off x="986594" y="9309100"/>
            <a:ext cx="140069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>
                <a:cs typeface="Source Sans Pro"/>
              </a:rPr>
              <a:t>NG</a:t>
            </a:r>
            <a:r>
              <a:rPr sz="1600" b="1" i="1" spc="-15">
                <a:cs typeface="Source Sans Pro"/>
              </a:rPr>
              <a:t>S</a:t>
            </a:r>
            <a:r>
              <a:rPr sz="1600" b="1" i="1">
                <a:cs typeface="Source Sans Pro"/>
              </a:rPr>
              <a:t>S</a:t>
            </a:r>
            <a:endParaRPr sz="1600" b="1">
              <a:cs typeface="Source Sans Pro"/>
            </a:endParaRP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6182CDCC-3A6C-4246-9D86-3B876D0D8135}"/>
              </a:ext>
            </a:extLst>
          </p:cNvPr>
          <p:cNvSpPr txBox="1"/>
          <p:nvPr/>
        </p:nvSpPr>
        <p:spPr>
          <a:xfrm>
            <a:off x="986594" y="9674861"/>
            <a:ext cx="27842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>
                <a:cs typeface="Source Sans Pro Light"/>
              </a:rPr>
              <a:t>MS-ESS1-1.</a:t>
            </a:r>
            <a:endParaRPr sz="1600">
              <a:cs typeface="Source Sans Pro Light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182C1F64-7B2B-4C0D-82D9-6B99C7669817}"/>
              </a:ext>
            </a:extLst>
          </p:cNvPr>
          <p:cNvSpPr txBox="1"/>
          <p:nvPr/>
        </p:nvSpPr>
        <p:spPr>
          <a:xfrm>
            <a:off x="986594" y="10223501"/>
            <a:ext cx="27842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>
                <a:cs typeface="Source Sans Pro Light"/>
              </a:rPr>
              <a:t>MS-ESS1-3.</a:t>
            </a:r>
            <a:endParaRPr sz="1600">
              <a:cs typeface="Source Sans Pro Light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BF5FE63E-83AA-4AAD-8F2B-0B80598AD619}"/>
              </a:ext>
            </a:extLst>
          </p:cNvPr>
          <p:cNvSpPr txBox="1"/>
          <p:nvPr/>
        </p:nvSpPr>
        <p:spPr>
          <a:xfrm>
            <a:off x="2874040" y="7388896"/>
            <a:ext cx="160012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 spc="-5">
                <a:cs typeface="Source Sans Pro Light"/>
              </a:rPr>
              <a:t>Introduce claim(s) about </a:t>
            </a:r>
            <a:r>
              <a:rPr sz="1600" b="0" spc="-10">
                <a:cs typeface="Source Sans Pro Light"/>
              </a:rPr>
              <a:t>a </a:t>
            </a:r>
            <a:r>
              <a:rPr sz="1600" b="0" spc="-5">
                <a:cs typeface="Source Sans Pro Light"/>
              </a:rPr>
              <a:t>topic </a:t>
            </a:r>
            <a:r>
              <a:rPr sz="1600" b="0">
                <a:cs typeface="Source Sans Pro Light"/>
              </a:rPr>
              <a:t>or issue, </a:t>
            </a:r>
            <a:r>
              <a:rPr sz="1600" b="0" spc="-5">
                <a:cs typeface="Source Sans Pro Light"/>
              </a:rPr>
              <a:t>acknowledge and  distinguish </a:t>
            </a:r>
            <a:r>
              <a:rPr sz="1600" b="0">
                <a:cs typeface="Source Sans Pro Light"/>
              </a:rPr>
              <a:t>the </a:t>
            </a:r>
            <a:r>
              <a:rPr sz="1600" b="0" spc="-5">
                <a:cs typeface="Source Sans Pro Light"/>
              </a:rPr>
              <a:t>claim(s) from </a:t>
            </a:r>
            <a:r>
              <a:rPr sz="1600" b="0" spc="-10">
                <a:cs typeface="Source Sans Pro Light"/>
              </a:rPr>
              <a:t>alternate </a:t>
            </a:r>
            <a:r>
              <a:rPr sz="1600" b="0">
                <a:cs typeface="Source Sans Pro Light"/>
              </a:rPr>
              <a:t>or opposing </a:t>
            </a:r>
            <a:r>
              <a:rPr sz="1600" b="0" spc="-5">
                <a:cs typeface="Source Sans Pro Light"/>
              </a:rPr>
              <a:t>claims, and  </a:t>
            </a:r>
            <a:r>
              <a:rPr sz="1600" b="0" spc="-10">
                <a:cs typeface="Source Sans Pro Light"/>
              </a:rPr>
              <a:t>organize </a:t>
            </a:r>
            <a:r>
              <a:rPr sz="1600" b="0">
                <a:cs typeface="Source Sans Pro Light"/>
              </a:rPr>
              <a:t>the </a:t>
            </a:r>
            <a:r>
              <a:rPr sz="1600" b="0" spc="-10">
                <a:cs typeface="Source Sans Pro Light"/>
              </a:rPr>
              <a:t>reasons </a:t>
            </a:r>
            <a:r>
              <a:rPr sz="1600" b="0" spc="-5">
                <a:cs typeface="Source Sans Pro Light"/>
              </a:rPr>
              <a:t>and evidence</a:t>
            </a:r>
            <a:r>
              <a:rPr sz="1600" b="0" spc="20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logically.</a:t>
            </a:r>
            <a:endParaRPr sz="1600">
              <a:cs typeface="Source Sans Pro Light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687A6D7A-6C89-4EEC-9CB2-083CD3AFE8BA}"/>
              </a:ext>
            </a:extLst>
          </p:cNvPr>
          <p:cNvSpPr txBox="1"/>
          <p:nvPr/>
        </p:nvSpPr>
        <p:spPr>
          <a:xfrm>
            <a:off x="2874039" y="8023149"/>
            <a:ext cx="1600371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>
                <a:cs typeface="Source Sans Pro Light"/>
              </a:rPr>
              <a:t>Use </a:t>
            </a:r>
            <a:r>
              <a:rPr sz="1600" b="0" spc="-5">
                <a:cs typeface="Source Sans Pro Light"/>
              </a:rPr>
              <a:t>words, phrases, and clauses </a:t>
            </a:r>
            <a:r>
              <a:rPr sz="1600" b="0" spc="-10">
                <a:cs typeface="Source Sans Pro Light"/>
              </a:rPr>
              <a:t>to </a:t>
            </a:r>
            <a:r>
              <a:rPr sz="1600" b="0" spc="-15">
                <a:cs typeface="Source Sans Pro Light"/>
              </a:rPr>
              <a:t>create </a:t>
            </a:r>
            <a:r>
              <a:rPr sz="1600" b="0" spc="-5">
                <a:cs typeface="Source Sans Pro Light"/>
              </a:rPr>
              <a:t>cohesion and clarify </a:t>
            </a:r>
            <a:r>
              <a:rPr sz="1600" b="0">
                <a:cs typeface="Source Sans Pro Light"/>
              </a:rPr>
              <a:t>the  </a:t>
            </a:r>
            <a:r>
              <a:rPr sz="1600" b="0" spc="-5">
                <a:cs typeface="Source Sans Pro Light"/>
              </a:rPr>
              <a:t>relationships among claim(s), counterclaims, </a:t>
            </a:r>
            <a:r>
              <a:rPr sz="1600" b="0" spc="-10">
                <a:cs typeface="Source Sans Pro Light"/>
              </a:rPr>
              <a:t>reasons, </a:t>
            </a:r>
            <a:r>
              <a:rPr sz="1600" b="0" spc="-5">
                <a:cs typeface="Source Sans Pro Light"/>
              </a:rPr>
              <a:t>and  evidence.</a:t>
            </a:r>
            <a:endParaRPr sz="1600">
              <a:cs typeface="Source Sans Pro Light"/>
            </a:endParaRPr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5721582C-1513-4BB7-9CCA-70E687C1FE29}"/>
              </a:ext>
            </a:extLst>
          </p:cNvPr>
          <p:cNvSpPr txBox="1"/>
          <p:nvPr/>
        </p:nvSpPr>
        <p:spPr>
          <a:xfrm>
            <a:off x="2874039" y="8632749"/>
            <a:ext cx="1599881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>
                <a:cs typeface="Source Sans Pro Light"/>
              </a:rPr>
              <a:t>Use </a:t>
            </a:r>
            <a:r>
              <a:rPr sz="1600" b="0" spc="-5">
                <a:cs typeface="Source Sans Pro Light"/>
              </a:rPr>
              <a:t>technology, </a:t>
            </a:r>
            <a:r>
              <a:rPr sz="1600" b="0">
                <a:cs typeface="Source Sans Pro Light"/>
              </a:rPr>
              <a:t>including the </a:t>
            </a:r>
            <a:r>
              <a:rPr sz="1600" b="0" spc="-5">
                <a:cs typeface="Source Sans Pro Light"/>
              </a:rPr>
              <a:t>Internet, </a:t>
            </a:r>
            <a:r>
              <a:rPr sz="1600" b="0" spc="-10">
                <a:cs typeface="Source Sans Pro Light"/>
              </a:rPr>
              <a:t>to produce </a:t>
            </a:r>
            <a:r>
              <a:rPr sz="1600" b="0" spc="-5">
                <a:cs typeface="Source Sans Pro Light"/>
              </a:rPr>
              <a:t>and publish  </a:t>
            </a:r>
            <a:r>
              <a:rPr sz="1600" b="0">
                <a:cs typeface="Source Sans Pro Light"/>
              </a:rPr>
              <a:t>writing </a:t>
            </a:r>
            <a:r>
              <a:rPr sz="1600" b="0" spc="-5">
                <a:cs typeface="Source Sans Pro Light"/>
              </a:rPr>
              <a:t>and present </a:t>
            </a:r>
            <a:r>
              <a:rPr sz="1600" b="0">
                <a:cs typeface="Source Sans Pro Light"/>
              </a:rPr>
              <a:t>the </a:t>
            </a:r>
            <a:r>
              <a:rPr sz="1600" b="0" spc="-5">
                <a:cs typeface="Source Sans Pro Light"/>
              </a:rPr>
              <a:t>relationships between information and  </a:t>
            </a:r>
            <a:r>
              <a:rPr sz="1600" b="0" spc="-10">
                <a:cs typeface="Source Sans Pro Light"/>
              </a:rPr>
              <a:t>ideas </a:t>
            </a:r>
            <a:r>
              <a:rPr sz="1600" b="0" spc="-5">
                <a:cs typeface="Source Sans Pro Light"/>
              </a:rPr>
              <a:t>clearly and</a:t>
            </a:r>
            <a:r>
              <a:rPr sz="1600" b="0" spc="10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efficiently.</a:t>
            </a:r>
            <a:endParaRPr sz="1600">
              <a:cs typeface="Source Sans Pro Light"/>
            </a:endParaRPr>
          </a:p>
        </p:txBody>
      </p:sp>
      <p:sp>
        <p:nvSpPr>
          <p:cNvPr id="57" name="object 28">
            <a:extLst>
              <a:ext uri="{FF2B5EF4-FFF2-40B4-BE49-F238E27FC236}">
                <a16:creationId xmlns:a16="http://schemas.microsoft.com/office/drawing/2014/main" id="{36D5D5CE-D191-4329-A84C-13AE363B945B}"/>
              </a:ext>
            </a:extLst>
          </p:cNvPr>
          <p:cNvSpPr txBox="1"/>
          <p:nvPr/>
        </p:nvSpPr>
        <p:spPr>
          <a:xfrm>
            <a:off x="2874040" y="9699549"/>
            <a:ext cx="160012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0">
                <a:cs typeface="Source Sans Pro Light"/>
              </a:rPr>
              <a:t>Develop</a:t>
            </a:r>
            <a:r>
              <a:rPr sz="1600" b="0" spc="-40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and</a:t>
            </a:r>
            <a:r>
              <a:rPr sz="1600" b="0" spc="-35">
                <a:cs typeface="Source Sans Pro Light"/>
              </a:rPr>
              <a:t> </a:t>
            </a:r>
            <a:r>
              <a:rPr sz="1600" b="0">
                <a:cs typeface="Source Sans Pro Light"/>
              </a:rPr>
              <a:t>use</a:t>
            </a:r>
            <a:r>
              <a:rPr sz="1600" b="0" spc="-35">
                <a:cs typeface="Source Sans Pro Light"/>
              </a:rPr>
              <a:t> </a:t>
            </a:r>
            <a:r>
              <a:rPr sz="1600" b="0" spc="-10">
                <a:cs typeface="Source Sans Pro Light"/>
              </a:rPr>
              <a:t>a</a:t>
            </a:r>
            <a:r>
              <a:rPr sz="1600" b="0" spc="-40">
                <a:cs typeface="Source Sans Pro Light"/>
              </a:rPr>
              <a:t> </a:t>
            </a:r>
            <a:r>
              <a:rPr sz="1600" b="0">
                <a:cs typeface="Source Sans Pro Light"/>
              </a:rPr>
              <a:t>model</a:t>
            </a:r>
            <a:r>
              <a:rPr sz="1600" b="0" spc="-35">
                <a:cs typeface="Source Sans Pro Light"/>
              </a:rPr>
              <a:t> </a:t>
            </a:r>
            <a:r>
              <a:rPr sz="1600" b="0">
                <a:cs typeface="Source Sans Pro Light"/>
              </a:rPr>
              <a:t>of</a:t>
            </a:r>
            <a:r>
              <a:rPr sz="1600" b="0" spc="-35">
                <a:cs typeface="Source Sans Pro Light"/>
              </a:rPr>
              <a:t> </a:t>
            </a:r>
            <a:r>
              <a:rPr sz="1600" b="0">
                <a:cs typeface="Source Sans Pro Light"/>
              </a:rPr>
              <a:t>the</a:t>
            </a:r>
            <a:r>
              <a:rPr sz="1600" b="0" spc="-40">
                <a:cs typeface="Source Sans Pro Light"/>
              </a:rPr>
              <a:t> </a:t>
            </a:r>
            <a:r>
              <a:rPr sz="1600" b="0">
                <a:cs typeface="Source Sans Pro Light"/>
              </a:rPr>
              <a:t>Earth-sun-moon</a:t>
            </a:r>
            <a:r>
              <a:rPr sz="1600" b="0" spc="-35">
                <a:cs typeface="Source Sans Pro Light"/>
              </a:rPr>
              <a:t> </a:t>
            </a:r>
            <a:r>
              <a:rPr sz="1600" b="0" spc="-10">
                <a:cs typeface="Source Sans Pro Light"/>
              </a:rPr>
              <a:t>system</a:t>
            </a:r>
            <a:r>
              <a:rPr sz="1600" b="0" spc="-35">
                <a:cs typeface="Source Sans Pro Light"/>
              </a:rPr>
              <a:t> </a:t>
            </a:r>
            <a:r>
              <a:rPr sz="1600" b="0" spc="-10">
                <a:cs typeface="Source Sans Pro Light"/>
              </a:rPr>
              <a:t>to</a:t>
            </a:r>
            <a:r>
              <a:rPr sz="1600" b="0" spc="-40">
                <a:cs typeface="Source Sans Pro Light"/>
              </a:rPr>
              <a:t> </a:t>
            </a:r>
            <a:r>
              <a:rPr sz="1600" b="0" spc="-5">
                <a:cs typeface="Source Sans Pro Light"/>
              </a:rPr>
              <a:t>describe  </a:t>
            </a:r>
            <a:r>
              <a:rPr sz="1600" b="0">
                <a:cs typeface="Source Sans Pro Light"/>
              </a:rPr>
              <a:t>the cyclic </a:t>
            </a:r>
            <a:r>
              <a:rPr sz="1600" b="0" spc="-15">
                <a:cs typeface="Source Sans Pro Light"/>
              </a:rPr>
              <a:t>patterns </a:t>
            </a:r>
            <a:r>
              <a:rPr sz="1600" b="0">
                <a:cs typeface="Source Sans Pro Light"/>
              </a:rPr>
              <a:t>of </a:t>
            </a:r>
            <a:r>
              <a:rPr sz="1600" b="0" spc="-5">
                <a:cs typeface="Source Sans Pro Light"/>
              </a:rPr>
              <a:t>lunar phases, </a:t>
            </a:r>
            <a:r>
              <a:rPr sz="1600" b="0">
                <a:cs typeface="Source Sans Pro Light"/>
              </a:rPr>
              <a:t>eclipses of the sun </a:t>
            </a:r>
            <a:r>
              <a:rPr sz="1600" b="0" spc="-5">
                <a:cs typeface="Source Sans Pro Light"/>
              </a:rPr>
              <a:t>and </a:t>
            </a:r>
            <a:r>
              <a:rPr sz="1600" b="0">
                <a:cs typeface="Source Sans Pro Light"/>
              </a:rPr>
              <a:t>moon,  </a:t>
            </a:r>
            <a:r>
              <a:rPr sz="1600" b="0" spc="-5">
                <a:cs typeface="Source Sans Pro Light"/>
              </a:rPr>
              <a:t>and seasons.</a:t>
            </a:r>
            <a:endParaRPr sz="1600">
              <a:cs typeface="Source Sans Pro Light"/>
            </a:endParaRPr>
          </a:p>
        </p:txBody>
      </p:sp>
      <p:sp>
        <p:nvSpPr>
          <p:cNvPr id="58" name="object 29">
            <a:extLst>
              <a:ext uri="{FF2B5EF4-FFF2-40B4-BE49-F238E27FC236}">
                <a16:creationId xmlns:a16="http://schemas.microsoft.com/office/drawing/2014/main" id="{E987C4C5-05E7-49CF-8B21-0281EFA07BC3}"/>
              </a:ext>
            </a:extLst>
          </p:cNvPr>
          <p:cNvSpPr txBox="1"/>
          <p:nvPr/>
        </p:nvSpPr>
        <p:spPr>
          <a:xfrm>
            <a:off x="2874040" y="10187194"/>
            <a:ext cx="160012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0" spc="-10">
                <a:cs typeface="Source Sans Pro Light"/>
              </a:rPr>
              <a:t>Analyze </a:t>
            </a:r>
            <a:r>
              <a:rPr sz="1600" b="0" spc="-5">
                <a:cs typeface="Source Sans Pro Light"/>
              </a:rPr>
              <a:t>and interpret </a:t>
            </a:r>
            <a:r>
              <a:rPr sz="1600" b="0" spc="-20">
                <a:cs typeface="Source Sans Pro Light"/>
              </a:rPr>
              <a:t>data </a:t>
            </a:r>
            <a:r>
              <a:rPr sz="1600" b="0" spc="-10">
                <a:cs typeface="Source Sans Pro Light"/>
              </a:rPr>
              <a:t>to </a:t>
            </a:r>
            <a:r>
              <a:rPr sz="1600" b="0" spc="-5">
                <a:cs typeface="Source Sans Pro Light"/>
              </a:rPr>
              <a:t>determine scale properties </a:t>
            </a:r>
            <a:r>
              <a:rPr sz="1600" b="0">
                <a:cs typeface="Source Sans Pro Light"/>
              </a:rPr>
              <a:t>of </a:t>
            </a:r>
            <a:r>
              <a:rPr sz="1600" b="0" spc="-5">
                <a:cs typeface="Source Sans Pro Light"/>
              </a:rPr>
              <a:t>objects  </a:t>
            </a:r>
            <a:r>
              <a:rPr sz="1600" b="0">
                <a:cs typeface="Source Sans Pro Light"/>
              </a:rPr>
              <a:t>in the </a:t>
            </a:r>
            <a:r>
              <a:rPr sz="1600" b="0" spc="-5">
                <a:cs typeface="Source Sans Pro Light"/>
              </a:rPr>
              <a:t>solar </a:t>
            </a:r>
            <a:r>
              <a:rPr sz="1600" b="0" spc="-10">
                <a:cs typeface="Source Sans Pro Light"/>
              </a:rPr>
              <a:t>system.</a:t>
            </a:r>
            <a:endParaRPr sz="1600">
              <a:cs typeface="Source Sans Pro Ligh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38E347E-EA9C-4E5C-BA9B-50525D820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251FA0-4853-426B-9B4E-86DFFA4FD0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071" y="1506765"/>
            <a:ext cx="9096373" cy="774827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4528271" y="556299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5956" y="748445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1. The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solar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system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and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planets’</a:t>
            </a:r>
            <a:r>
              <a:rPr lang="en-US" sz="2800" spc="-2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orbits</a:t>
            </a:r>
            <a:endParaRPr lang="en-US" sz="280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758112"/>
            <a:ext cx="7654925" cy="777392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i="1">
                <a:cs typeface="Source Sans Pro Light"/>
              </a:rPr>
              <a:t>The </a:t>
            </a:r>
            <a:r>
              <a:rPr lang="en-US" i="1">
                <a:cs typeface="Source Sans Pro"/>
              </a:rPr>
              <a:t>solar </a:t>
            </a:r>
            <a:r>
              <a:rPr lang="en-US" i="1" spc="-5">
                <a:cs typeface="Source Sans Pro"/>
              </a:rPr>
              <a:t>system </a:t>
            </a:r>
            <a:r>
              <a:rPr lang="en-US" i="1">
                <a:cs typeface="Source Sans Pro Light"/>
              </a:rPr>
              <a:t>is the </a:t>
            </a:r>
            <a:r>
              <a:rPr lang="en-US" i="1" spc="-5">
                <a:cs typeface="Source Sans Pro Light"/>
              </a:rPr>
              <a:t>planetary system </a:t>
            </a:r>
            <a:r>
              <a:rPr lang="en-US" i="1">
                <a:cs typeface="Source Sans Pro"/>
              </a:rPr>
              <a:t>Earth </a:t>
            </a:r>
            <a:r>
              <a:rPr lang="en-US" i="1">
                <a:cs typeface="Source Sans Pro Light"/>
              </a:rPr>
              <a:t>belongs </a:t>
            </a:r>
            <a:r>
              <a:rPr lang="en-US" i="1" spc="-10">
                <a:cs typeface="Source Sans Pro Light"/>
              </a:rPr>
              <a:t>to. </a:t>
            </a:r>
            <a:r>
              <a:rPr lang="en-US" i="1">
                <a:cs typeface="Source Sans Pro Light"/>
              </a:rPr>
              <a:t>The most significant, biggest, and  heaviest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body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in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solar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system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central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star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-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"/>
              </a:rPr>
              <a:t>Sun</a:t>
            </a:r>
            <a:r>
              <a:rPr lang="en-US" i="1">
                <a:cs typeface="Source Sans Pro Light"/>
              </a:rPr>
              <a:t>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contains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99.9%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total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mass  of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solar</a:t>
            </a:r>
            <a:r>
              <a:rPr lang="en-US" i="1" spc="-1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system,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thanks</a:t>
            </a:r>
            <a:r>
              <a:rPr lang="en-US" i="1" spc="-10">
                <a:cs typeface="Source Sans Pro Light"/>
              </a:rPr>
              <a:t> to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1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gravity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holds</a:t>
            </a:r>
            <a:r>
              <a:rPr lang="en-US" i="1" spc="-1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together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1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rest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bodies</a:t>
            </a:r>
            <a:r>
              <a:rPr lang="en-US" i="1" spc="-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that</a:t>
            </a:r>
            <a:r>
              <a:rPr lang="en-US" i="1" spc="-10">
                <a:cs typeface="Source Sans Pro Light"/>
              </a:rPr>
              <a:t> rotate 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 spc="5">
                <a:cs typeface="Source Sans Pro Light"/>
              </a:rPr>
              <a:t>it. </a:t>
            </a:r>
            <a:r>
              <a:rPr lang="en-US" i="1">
                <a:cs typeface="Source Sans Pro Light"/>
              </a:rPr>
              <a:t>These bodies include eight </a:t>
            </a:r>
            <a:r>
              <a:rPr lang="en-US" i="1" spc="-5">
                <a:cs typeface="Source Sans Pro Light"/>
              </a:rPr>
              <a:t>planets, </a:t>
            </a:r>
            <a:r>
              <a:rPr lang="en-US" i="1">
                <a:cs typeface="Source Sans Pro Light"/>
              </a:rPr>
              <a:t>some dwarf </a:t>
            </a:r>
            <a:r>
              <a:rPr lang="en-US" i="1" spc="-5">
                <a:cs typeface="Source Sans Pro Light"/>
              </a:rPr>
              <a:t>planets, asteroids, </a:t>
            </a:r>
            <a:r>
              <a:rPr lang="en-US" i="1" spc="-10">
                <a:cs typeface="Source Sans Pro Light"/>
              </a:rPr>
              <a:t>comets, </a:t>
            </a:r>
            <a:r>
              <a:rPr lang="en-US" i="1">
                <a:cs typeface="Source Sans Pro Light"/>
              </a:rPr>
              <a:t>and  minor </a:t>
            </a:r>
            <a:r>
              <a:rPr lang="en-US" i="1" spc="-5">
                <a:cs typeface="Source Sans Pro Light"/>
              </a:rPr>
              <a:t>interplanetary </a:t>
            </a:r>
            <a:r>
              <a:rPr lang="en-US" i="1">
                <a:cs typeface="Source Sans Pro Light"/>
              </a:rPr>
              <a:t>masses. The </a:t>
            </a:r>
            <a:r>
              <a:rPr lang="en-US" i="1">
                <a:cs typeface="Source Sans Pro"/>
              </a:rPr>
              <a:t>eight </a:t>
            </a:r>
            <a:r>
              <a:rPr lang="en-US" i="1" spc="-5">
                <a:cs typeface="Source Sans Pro"/>
              </a:rPr>
              <a:t>planets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divided </a:t>
            </a:r>
            <a:r>
              <a:rPr lang="en-US" i="1" spc="-5">
                <a:cs typeface="Source Sans Pro Light"/>
              </a:rPr>
              <a:t>evenly into </a:t>
            </a:r>
            <a:r>
              <a:rPr lang="en-US" i="1">
                <a:cs typeface="Source Sans Pro Light"/>
              </a:rPr>
              <a:t>two </a:t>
            </a:r>
            <a:r>
              <a:rPr lang="en-US" i="1" spc="-5">
                <a:cs typeface="Source Sans Pro Light"/>
              </a:rPr>
              <a:t>groups </a:t>
            </a:r>
            <a:r>
              <a:rPr lang="en-US" i="1">
                <a:cs typeface="Source Sans Pro Light"/>
              </a:rPr>
              <a:t>- </a:t>
            </a:r>
            <a:r>
              <a:rPr lang="en-US" i="1" spc="-5">
                <a:cs typeface="Source Sans Pro Light"/>
              </a:rPr>
              <a:t>four  rocky planets (Mercury, Venus, </a:t>
            </a:r>
            <a:r>
              <a:rPr lang="en-US" i="1">
                <a:cs typeface="Source Sans Pro Light"/>
              </a:rPr>
              <a:t>Earth, </a:t>
            </a:r>
            <a:r>
              <a:rPr lang="en-US" i="1" spc="-5">
                <a:cs typeface="Source Sans Pro Light"/>
              </a:rPr>
              <a:t>Mars)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four </a:t>
            </a:r>
            <a:r>
              <a:rPr lang="en-US" i="1">
                <a:cs typeface="Source Sans Pro Light"/>
              </a:rPr>
              <a:t>so-called gas giants </a:t>
            </a:r>
            <a:r>
              <a:rPr lang="en-US" i="1" spc="-10">
                <a:cs typeface="Source Sans Pro Light"/>
              </a:rPr>
              <a:t>(Jupiter, </a:t>
            </a:r>
            <a:r>
              <a:rPr lang="en-US" i="1" spc="-5">
                <a:cs typeface="Source Sans Pro Light"/>
              </a:rPr>
              <a:t>Saturn,  Uranus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Neptune).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While </a:t>
            </a:r>
            <a:r>
              <a:rPr lang="en-US" i="1" spc="-5">
                <a:cs typeface="Source Sans Pro Light"/>
              </a:rPr>
              <a:t>studying </a:t>
            </a:r>
            <a:r>
              <a:rPr lang="en-US" i="1">
                <a:cs typeface="Source Sans Pro Light"/>
              </a:rPr>
              <a:t>the solar </a:t>
            </a:r>
            <a:r>
              <a:rPr lang="en-US" i="1" spc="-5">
                <a:cs typeface="Source Sans Pro Light"/>
              </a:rPr>
              <a:t>system </a:t>
            </a:r>
            <a:r>
              <a:rPr lang="en-US" i="1">
                <a:cs typeface="Source Sans Pro Light"/>
              </a:rPr>
              <a:t>Johannes Kepler </a:t>
            </a:r>
            <a:r>
              <a:rPr lang="en-US" i="1" spc="-5">
                <a:cs typeface="Source Sans Pro Light"/>
              </a:rPr>
              <a:t>discovered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relationship between </a:t>
            </a:r>
            <a:r>
              <a:rPr lang="en-US" i="1">
                <a:cs typeface="Source Sans Pro Light"/>
              </a:rPr>
              <a:t>the  </a:t>
            </a:r>
            <a:r>
              <a:rPr lang="en-US" i="1">
                <a:cs typeface="Source Sans Pro"/>
              </a:rPr>
              <a:t>time </a:t>
            </a:r>
            <a:r>
              <a:rPr lang="en-US" i="1">
                <a:cs typeface="Source Sans Pro Light"/>
              </a:rPr>
              <a:t>it </a:t>
            </a:r>
            <a:r>
              <a:rPr lang="en-US" i="1" spc="-10">
                <a:cs typeface="Source Sans Pro Light"/>
              </a:rPr>
              <a:t>takes </a:t>
            </a:r>
            <a:r>
              <a:rPr lang="en-US" i="1">
                <a:cs typeface="Source Sans Pro Light"/>
              </a:rPr>
              <a:t>a </a:t>
            </a:r>
            <a:r>
              <a:rPr lang="en-US" i="1" spc="-5">
                <a:cs typeface="Source Sans Pro Light"/>
              </a:rPr>
              <a:t>planet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make </a:t>
            </a:r>
            <a:r>
              <a:rPr lang="en-US" i="1">
                <a:cs typeface="Source Sans Pro Light"/>
              </a:rPr>
              <a:t>one </a:t>
            </a:r>
            <a:r>
              <a:rPr lang="en-US" i="1" spc="-10">
                <a:cs typeface="Source Sans Pro Light"/>
              </a:rPr>
              <a:t>complete </a:t>
            </a:r>
            <a:r>
              <a:rPr lang="en-US" i="1">
                <a:cs typeface="Source Sans Pro"/>
              </a:rPr>
              <a:t>orbit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>
                <a:cs typeface="Source Sans Pro Light"/>
              </a:rPr>
              <a:t>the Sun, its </a:t>
            </a:r>
            <a:r>
              <a:rPr lang="en-US" i="1" spc="-5">
                <a:cs typeface="Source Sans Pro Light"/>
              </a:rPr>
              <a:t>"orbital </a:t>
            </a:r>
            <a:r>
              <a:rPr lang="en-US" i="1" spc="-15">
                <a:cs typeface="Source Sans Pro Light"/>
              </a:rPr>
              <a:t>period", </a:t>
            </a:r>
            <a:r>
              <a:rPr lang="en-US" i="1">
                <a:cs typeface="Source Sans Pro Light"/>
              </a:rPr>
              <a:t>and</a:t>
            </a:r>
            <a:r>
              <a:rPr lang="en-US" i="1" spc="-10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  </a:t>
            </a:r>
            <a:r>
              <a:rPr lang="en-US" i="1" spc="-5">
                <a:cs typeface="Source Sans Pro Light"/>
              </a:rPr>
              <a:t>distance </a:t>
            </a:r>
            <a:r>
              <a:rPr lang="en-US" i="1">
                <a:cs typeface="Source Sans Pro Light"/>
              </a:rPr>
              <a:t>of that </a:t>
            </a:r>
            <a:r>
              <a:rPr lang="en-US" i="1" spc="-5">
                <a:cs typeface="Source Sans Pro Light"/>
              </a:rPr>
              <a:t>planet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the Sun. If the </a:t>
            </a:r>
            <a:r>
              <a:rPr lang="en-US" i="1" spc="-5">
                <a:cs typeface="Source Sans Pro Light"/>
              </a:rPr>
              <a:t>orbital </a:t>
            </a:r>
            <a:r>
              <a:rPr lang="en-US" i="1">
                <a:cs typeface="Source Sans Pro Light"/>
              </a:rPr>
              <a:t>period of a </a:t>
            </a:r>
            <a:r>
              <a:rPr lang="en-US" i="1" spc="-5">
                <a:cs typeface="Source Sans Pro Light"/>
              </a:rPr>
              <a:t>planet </a:t>
            </a:r>
            <a:r>
              <a:rPr lang="en-US" i="1">
                <a:cs typeface="Source Sans Pro Light"/>
              </a:rPr>
              <a:t>is known, then it is  possible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determine </a:t>
            </a:r>
            <a:r>
              <a:rPr lang="en-US" i="1">
                <a:cs typeface="Source Sans Pro Light"/>
              </a:rPr>
              <a:t>the </a:t>
            </a:r>
            <a:r>
              <a:rPr lang="en-US" i="1" spc="-10">
                <a:cs typeface="Source Sans Pro Light"/>
              </a:rPr>
              <a:t>planet’s </a:t>
            </a:r>
            <a:r>
              <a:rPr lang="en-US" i="1" spc="-5">
                <a:cs typeface="Source Sans Pro Light"/>
              </a:rPr>
              <a:t>distance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the Sun. This is how </a:t>
            </a:r>
            <a:r>
              <a:rPr lang="en-US" i="1" spc="-5">
                <a:cs typeface="Source Sans Pro Light"/>
              </a:rPr>
              <a:t>astronomers </a:t>
            </a:r>
            <a:r>
              <a:rPr lang="en-US" i="1">
                <a:cs typeface="Source Sans Pro Light"/>
              </a:rPr>
              <a:t>working  without modern </a:t>
            </a:r>
            <a:r>
              <a:rPr lang="en-US" i="1" spc="-5">
                <a:cs typeface="Source Sans Pro Light"/>
              </a:rPr>
              <a:t>telescopes were </a:t>
            </a:r>
            <a:r>
              <a:rPr lang="en-US" i="1">
                <a:cs typeface="Source Sans Pro Light"/>
              </a:rPr>
              <a:t>able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determine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distances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other </a:t>
            </a:r>
            <a:r>
              <a:rPr lang="en-US" i="1" spc="-5">
                <a:cs typeface="Source Sans Pro Light"/>
              </a:rPr>
              <a:t>planets </a:t>
            </a:r>
            <a:r>
              <a:rPr lang="en-US" i="1">
                <a:cs typeface="Source Sans Pro Light"/>
              </a:rPr>
              <a:t>within the  solar</a:t>
            </a:r>
            <a:r>
              <a:rPr lang="en-US" i="1" spc="-5">
                <a:cs typeface="Source Sans Pro Light"/>
              </a:rPr>
              <a:t> system.</a:t>
            </a:r>
            <a:endParaRPr lang="en-US">
              <a:cs typeface="Source Sans Pro Light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In </a:t>
            </a:r>
            <a:r>
              <a:rPr lang="en-US" i="1" spc="-5">
                <a:cs typeface="Source Sans Pro Light"/>
              </a:rPr>
              <a:t>general,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farther </a:t>
            </a:r>
            <a:r>
              <a:rPr lang="en-US" i="1">
                <a:cs typeface="Source Sans Pro Light"/>
              </a:rPr>
              <a:t>away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the Sun, the </a:t>
            </a:r>
            <a:r>
              <a:rPr lang="en-US" i="1" spc="-5">
                <a:cs typeface="Source Sans Pro Light"/>
              </a:rPr>
              <a:t>greater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"/>
              </a:rPr>
              <a:t>distance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one </a:t>
            </a:r>
            <a:r>
              <a:rPr lang="en-US" i="1" spc="-10">
                <a:cs typeface="Source Sans Pro Light"/>
              </a:rPr>
              <a:t>planet’s </a:t>
            </a:r>
            <a:r>
              <a:rPr lang="en-US" i="1">
                <a:cs typeface="Source Sans Pro Light"/>
              </a:rPr>
              <a:t>orbit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>
                <a:cs typeface="Source Sans Pro Light"/>
              </a:rPr>
              <a:t>the</a:t>
            </a:r>
            <a:r>
              <a:rPr lang="en-US" i="1" spc="-3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next.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orbits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planets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are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not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circular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but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slightly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elliptical,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with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Sun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located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at  one of the </a:t>
            </a:r>
            <a:r>
              <a:rPr lang="en-US" i="1" spc="-5">
                <a:cs typeface="Source Sans Pro Light"/>
              </a:rPr>
              <a:t>foci </a:t>
            </a:r>
            <a:r>
              <a:rPr lang="en-US" i="1">
                <a:cs typeface="Source Sans Pro Light"/>
              </a:rPr>
              <a:t>of the ellipse.</a:t>
            </a:r>
            <a:endParaRPr lang="en-US">
              <a:cs typeface="Source Sans Pro Light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lang="en-US">
              <a:cs typeface="Times New Roman"/>
            </a:endParaRPr>
          </a:p>
          <a:p>
            <a:pPr marL="618490" marR="508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Open the </a:t>
            </a:r>
            <a:r>
              <a:rPr lang="en-US" spc="-5">
                <a:cs typeface="Source Sans Pro"/>
              </a:rPr>
              <a:t>Solar </a:t>
            </a:r>
            <a:r>
              <a:rPr lang="en-US" spc="-10">
                <a:cs typeface="Source Sans Pro"/>
              </a:rPr>
              <a:t>system </a:t>
            </a:r>
            <a:r>
              <a:rPr lang="en-US" spc="-5">
                <a:cs typeface="Source Sans Pro Light"/>
              </a:rPr>
              <a:t>scene, </a:t>
            </a:r>
            <a:r>
              <a:rPr lang="en-US">
                <a:cs typeface="Source Sans Pro Light"/>
              </a:rPr>
              <a:t>click on Slower </a:t>
            </a:r>
            <a:r>
              <a:rPr lang="en-US" spc="-5">
                <a:cs typeface="Source Sans Pro Light"/>
              </a:rPr>
              <a:t>revolution, and zoom </a:t>
            </a:r>
            <a:r>
              <a:rPr lang="en-US">
                <a:cs typeface="Source Sans Pro Light"/>
              </a:rPr>
              <a:t>closer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first  couple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planets,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including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Earth,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explain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system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how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planets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spin.  Then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highlight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Earth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show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size</a:t>
            </a:r>
            <a:r>
              <a:rPr lang="en-US" spc="-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comparison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Sun,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pointing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out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how  it shines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how </a:t>
            </a:r>
            <a:r>
              <a:rPr lang="en-US" spc="-15">
                <a:cs typeface="Source Sans Pro Light"/>
              </a:rPr>
              <a:t>far </a:t>
            </a:r>
            <a:r>
              <a:rPr lang="en-US" spc="-10">
                <a:cs typeface="Source Sans Pro Light"/>
              </a:rPr>
              <a:t>away </a:t>
            </a:r>
            <a:r>
              <a:rPr lang="en-US">
                <a:cs typeface="Source Sans Pro Light"/>
              </a:rPr>
              <a:t>it is. Then you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zoom </a:t>
            </a:r>
            <a:r>
              <a:rPr lang="en-US">
                <a:cs typeface="Source Sans Pro Light"/>
              </a:rPr>
              <a:t>out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the </a:t>
            </a:r>
            <a:r>
              <a:rPr lang="en-US" spc="-10">
                <a:cs typeface="Source Sans Pro Light"/>
              </a:rPr>
              <a:t>rest </a:t>
            </a:r>
            <a:r>
              <a:rPr lang="en-US">
                <a:cs typeface="Source Sans Pro Light"/>
              </a:rPr>
              <a:t>of the </a:t>
            </a:r>
            <a:r>
              <a:rPr lang="en-US" spc="-10">
                <a:cs typeface="Source Sans Pro Light"/>
              </a:rPr>
              <a:t>system </a:t>
            </a:r>
            <a:r>
              <a:rPr lang="en-US" spc="-5">
                <a:cs typeface="Source Sans Pro Light"/>
              </a:rPr>
              <a:t>and  </a:t>
            </a:r>
            <a:r>
              <a:rPr lang="en-US" spc="-10">
                <a:cs typeface="Source Sans Pro Light"/>
              </a:rPr>
              <a:t>talk </a:t>
            </a:r>
            <a:r>
              <a:rPr lang="en-US" spc="-5">
                <a:cs typeface="Source Sans Pro Light"/>
              </a:rPr>
              <a:t>about orbits and </a:t>
            </a:r>
            <a:r>
              <a:rPr lang="en-US">
                <a:cs typeface="Source Sans Pro Light"/>
              </a:rPr>
              <a:t>their </a:t>
            </a:r>
            <a:r>
              <a:rPr lang="en-US" spc="-5">
                <a:cs typeface="Source Sans Pro Light"/>
              </a:rPr>
              <a:t>shape, and about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sizes </a:t>
            </a:r>
            <a:r>
              <a:rPr lang="en-US">
                <a:cs typeface="Source Sans Pro Light"/>
              </a:rPr>
              <a:t>of the</a:t>
            </a:r>
            <a:r>
              <a:rPr lang="en-US" spc="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planets.</a:t>
            </a:r>
            <a:endParaRPr lang="en-US">
              <a:cs typeface="Source Sans Pro Light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lang="en-US">
              <a:cs typeface="Times New Roman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lang="en-US" i="1" spc="-5">
                <a:cs typeface="Source Sans Pro Light"/>
              </a:rPr>
              <a:t>Note: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sizes </a:t>
            </a:r>
            <a:r>
              <a:rPr lang="en-US" i="1">
                <a:cs typeface="Source Sans Pro Light"/>
              </a:rPr>
              <a:t>of bodies and orbits in the </a:t>
            </a:r>
            <a:r>
              <a:rPr lang="en-US" i="1" spc="-5">
                <a:cs typeface="Source Sans Pro Light"/>
              </a:rPr>
              <a:t>visualized </a:t>
            </a:r>
            <a:r>
              <a:rPr lang="en-US" i="1">
                <a:cs typeface="Source Sans Pro Light"/>
              </a:rPr>
              <a:t>model of the solar </a:t>
            </a:r>
            <a:r>
              <a:rPr lang="en-US" i="1" spc="-5">
                <a:cs typeface="Source Sans Pro Light"/>
              </a:rPr>
              <a:t>system </a:t>
            </a:r>
            <a:r>
              <a:rPr lang="en-US" i="1">
                <a:cs typeface="Source Sans Pro Light"/>
              </a:rPr>
              <a:t>don't  </a:t>
            </a:r>
            <a:r>
              <a:rPr lang="en-US" i="1" spc="-5">
                <a:cs typeface="Source Sans Pro Light"/>
              </a:rPr>
              <a:t>correspond </a:t>
            </a:r>
            <a:r>
              <a:rPr lang="en-US" i="1">
                <a:cs typeface="Source Sans Pro Light"/>
              </a:rPr>
              <a:t>with </a:t>
            </a:r>
            <a:r>
              <a:rPr lang="en-US" i="1" spc="-10">
                <a:cs typeface="Source Sans Pro Light"/>
              </a:rPr>
              <a:t>reality. </a:t>
            </a:r>
            <a:r>
              <a:rPr lang="en-US" i="1">
                <a:cs typeface="Source Sans Pro Light"/>
              </a:rPr>
              <a:t>Only the </a:t>
            </a:r>
            <a:r>
              <a:rPr lang="en-US" i="1" spc="-5">
                <a:cs typeface="Source Sans Pro Light"/>
              </a:rPr>
              <a:t>sizes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planets </a:t>
            </a:r>
            <a:r>
              <a:rPr lang="en-US" i="1">
                <a:cs typeface="Source Sans Pro Light"/>
              </a:rPr>
              <a:t>OR orbits </a:t>
            </a:r>
            <a:r>
              <a:rPr lang="en-US" i="1" spc="-5">
                <a:cs typeface="Source Sans Pro Light"/>
              </a:rPr>
              <a:t>are </a:t>
            </a:r>
            <a:r>
              <a:rPr lang="en-US" i="1">
                <a:cs typeface="Source Sans Pro Light"/>
              </a:rPr>
              <a:t>in </a:t>
            </a:r>
            <a:r>
              <a:rPr lang="en-US" i="1" spc="-5">
                <a:cs typeface="Source Sans Pro Light"/>
              </a:rPr>
              <a:t>correct proportion </a:t>
            </a:r>
            <a:r>
              <a:rPr lang="en-US" i="1">
                <a:cs typeface="Source Sans Pro Light"/>
              </a:rPr>
              <a:t>- but each  is in a </a:t>
            </a:r>
            <a:r>
              <a:rPr lang="en-US" i="1" spc="-5">
                <a:cs typeface="Source Sans Pro Light"/>
              </a:rPr>
              <a:t>different scale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the</a:t>
            </a:r>
            <a:r>
              <a:rPr lang="en-US" i="1" spc="1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other.</a:t>
            </a:r>
            <a:endParaRPr lang="en-US"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52BA3D-DE26-4F90-BE22-4F2F8C266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D22B199-7977-41FF-8D26-A5963AAFF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0572154"/>
                  </p:ext>
                </p:extLst>
              </p:nvPr>
            </p:nvGraphicFramePr>
            <p:xfrm>
              <a:off x="9711341" y="2497548"/>
              <a:ext cx="8483827" cy="60272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483827" cy="6027230"/>
                    </a:xfrm>
                    <a:prstGeom prst="rect">
                      <a:avLst/>
                    </a:prstGeom>
                  </am3d:spPr>
                  <am3d:camera>
                    <am3d:pos x="0" y="0" z="66922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6967" dy="-58187" dz="-12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923639" ay="-350093" az="-2186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111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D22B199-7977-41FF-8D26-A5963AAFF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1341" y="2497548"/>
                <a:ext cx="8483827" cy="602723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060C9-446F-41D8-8C1F-17E33F3A523D}"/>
              </a:ext>
            </a:extLst>
          </p:cNvPr>
          <p:cNvSpPr/>
          <p:nvPr/>
        </p:nvSpPr>
        <p:spPr>
          <a:xfrm>
            <a:off x="9711341" y="8738722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on the model to interact</a:t>
            </a:r>
            <a:endParaRPr lang="cs-CZ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5FD7ED-1CE0-4B2A-A70F-E9CF2BABF94C}"/>
              </a:ext>
            </a:extLst>
          </p:cNvPr>
          <p:cNvGrpSpPr/>
          <p:nvPr/>
        </p:nvGrpSpPr>
        <p:grpSpPr>
          <a:xfrm>
            <a:off x="1" y="556299"/>
            <a:ext cx="8743155" cy="828001"/>
            <a:chOff x="1" y="469899"/>
            <a:chExt cx="8743155" cy="828001"/>
          </a:xfrm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BDEAF6CC-8A52-4857-8B04-619F92B05F6D}"/>
                </a:ext>
              </a:extLst>
            </p:cNvPr>
            <p:cNvSpPr/>
            <p:nvPr/>
          </p:nvSpPr>
          <p:spPr>
            <a:xfrm>
              <a:off x="1" y="469900"/>
              <a:ext cx="5542756" cy="828000"/>
            </a:xfrm>
            <a:custGeom>
              <a:avLst/>
              <a:gdLst/>
              <a:ahLst/>
              <a:cxnLst/>
              <a:rect l="l" t="t" r="r" b="b"/>
              <a:pathLst>
                <a:path w="2389505" h="437514">
                  <a:moveTo>
                    <a:pt x="2170722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2170722" y="437153"/>
                  </a:lnTo>
                  <a:lnTo>
                    <a:pt x="2220839" y="431380"/>
                  </a:lnTo>
                  <a:lnTo>
                    <a:pt x="2266846" y="414936"/>
                  </a:lnTo>
                  <a:lnTo>
                    <a:pt x="2307430" y="389134"/>
                  </a:lnTo>
                  <a:lnTo>
                    <a:pt x="2341280" y="355285"/>
                  </a:lnTo>
                  <a:lnTo>
                    <a:pt x="2367082" y="314701"/>
                  </a:lnTo>
                  <a:lnTo>
                    <a:pt x="2383526" y="268694"/>
                  </a:lnTo>
                  <a:lnTo>
                    <a:pt x="2389299" y="218577"/>
                  </a:lnTo>
                  <a:lnTo>
                    <a:pt x="2383526" y="168459"/>
                  </a:lnTo>
                  <a:lnTo>
                    <a:pt x="2367082" y="122452"/>
                  </a:lnTo>
                  <a:lnTo>
                    <a:pt x="2341280" y="81868"/>
                  </a:lnTo>
                  <a:lnTo>
                    <a:pt x="2307430" y="48018"/>
                  </a:lnTo>
                  <a:lnTo>
                    <a:pt x="2266846" y="22216"/>
                  </a:lnTo>
                  <a:lnTo>
                    <a:pt x="2220839" y="5772"/>
                  </a:lnTo>
                  <a:lnTo>
                    <a:pt x="2170722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object 2"/>
            <p:cNvSpPr/>
            <p:nvPr/>
          </p:nvSpPr>
          <p:spPr>
            <a:xfrm>
              <a:off x="4528271" y="469899"/>
              <a:ext cx="4214885" cy="828000"/>
            </a:xfrm>
            <a:custGeom>
              <a:avLst/>
              <a:gdLst/>
              <a:ahLst/>
              <a:cxnLst/>
              <a:rect l="l" t="t" r="r" b="b"/>
              <a:pathLst>
                <a:path w="2389505" h="437514">
                  <a:moveTo>
                    <a:pt x="2170722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2170722" y="437153"/>
                  </a:lnTo>
                  <a:lnTo>
                    <a:pt x="2220839" y="431380"/>
                  </a:lnTo>
                  <a:lnTo>
                    <a:pt x="2266846" y="414936"/>
                  </a:lnTo>
                  <a:lnTo>
                    <a:pt x="2307430" y="389134"/>
                  </a:lnTo>
                  <a:lnTo>
                    <a:pt x="2341280" y="355285"/>
                  </a:lnTo>
                  <a:lnTo>
                    <a:pt x="2367082" y="314701"/>
                  </a:lnTo>
                  <a:lnTo>
                    <a:pt x="2383526" y="268694"/>
                  </a:lnTo>
                  <a:lnTo>
                    <a:pt x="2389299" y="218577"/>
                  </a:lnTo>
                  <a:lnTo>
                    <a:pt x="2383526" y="168459"/>
                  </a:lnTo>
                  <a:lnTo>
                    <a:pt x="2367082" y="122452"/>
                  </a:lnTo>
                  <a:lnTo>
                    <a:pt x="2341280" y="81868"/>
                  </a:lnTo>
                  <a:lnTo>
                    <a:pt x="2307430" y="48018"/>
                  </a:lnTo>
                  <a:lnTo>
                    <a:pt x="2266846" y="22216"/>
                  </a:lnTo>
                  <a:lnTo>
                    <a:pt x="2220839" y="5772"/>
                  </a:lnTo>
                  <a:lnTo>
                    <a:pt x="2170722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665956" y="748444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2.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Relation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between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Earth, Sun,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and</a:t>
            </a:r>
            <a:r>
              <a:rPr lang="en-US"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Moon</a:t>
            </a:r>
            <a:endParaRPr lang="en-US" sz="280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758112"/>
            <a:ext cx="17449006" cy="166712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i="1">
                <a:cs typeface="Source Sans Pro Light"/>
              </a:rPr>
              <a:t>As the Moon </a:t>
            </a:r>
            <a:r>
              <a:rPr lang="en-US" i="1" spc="-5">
                <a:cs typeface="Source Sans Pro Light"/>
              </a:rPr>
              <a:t>revolves around </a:t>
            </a:r>
            <a:r>
              <a:rPr lang="en-US" i="1">
                <a:cs typeface="Source Sans Pro Light"/>
              </a:rPr>
              <a:t>the Earth, both Earth and the Moon </a:t>
            </a:r>
            <a:r>
              <a:rPr lang="en-US" i="1" spc="-5">
                <a:cs typeface="Source Sans Pro Light"/>
              </a:rPr>
              <a:t>revolve around </a:t>
            </a:r>
            <a:r>
              <a:rPr lang="en-US" i="1">
                <a:cs typeface="Source Sans Pro Light"/>
              </a:rPr>
              <a:t>the Sun. The  path that Earth </a:t>
            </a:r>
            <a:r>
              <a:rPr lang="en-US" i="1" spc="-10">
                <a:cs typeface="Source Sans Pro Light"/>
              </a:rPr>
              <a:t>takes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>
                <a:cs typeface="Source Sans Pro Light"/>
              </a:rPr>
              <a:t>the Sun is </a:t>
            </a:r>
            <a:r>
              <a:rPr lang="en-US" i="1" spc="-20">
                <a:cs typeface="Source Sans Pro Light"/>
              </a:rPr>
              <a:t>Earth’s </a:t>
            </a:r>
            <a:r>
              <a:rPr lang="en-US" i="1">
                <a:cs typeface="Source Sans Pro Light"/>
              </a:rPr>
              <a:t>orbit. And similarly the path that the Moon  </a:t>
            </a:r>
            <a:r>
              <a:rPr lang="en-US" i="1" spc="-10">
                <a:cs typeface="Source Sans Pro Light"/>
              </a:rPr>
              <a:t>takes</a:t>
            </a:r>
            <a:r>
              <a:rPr lang="en-US" i="1" spc="-2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around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15">
                <a:cs typeface="Source Sans Pro Light"/>
              </a:rPr>
              <a:t> </a:t>
            </a:r>
            <a:r>
              <a:rPr lang="en-US" i="1" spc="-25">
                <a:cs typeface="Source Sans Pro Light"/>
              </a:rPr>
              <a:t>Moon’s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orbit.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pulling</a:t>
            </a:r>
            <a:r>
              <a:rPr lang="en-US" i="1" spc="-1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force</a:t>
            </a:r>
            <a:r>
              <a:rPr lang="en-US" i="1" spc="-2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called</a:t>
            </a:r>
            <a:r>
              <a:rPr lang="en-US" i="1" spc="-2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gravity</a:t>
            </a:r>
            <a:r>
              <a:rPr lang="en-US" i="1" spc="-2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keeps</a:t>
            </a:r>
            <a:r>
              <a:rPr lang="en-US" i="1" spc="-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Moon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  in their</a:t>
            </a:r>
            <a:r>
              <a:rPr lang="en-US" i="1" spc="-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orbits.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The Moon is the closest </a:t>
            </a:r>
            <a:r>
              <a:rPr lang="en-US" i="1" spc="-5">
                <a:cs typeface="Source Sans Pro Light"/>
              </a:rPr>
              <a:t>cosmic </a:t>
            </a:r>
            <a:r>
              <a:rPr lang="en-US" i="1">
                <a:cs typeface="Source Sans Pro Light"/>
              </a:rPr>
              <a:t>neighbor of our planet, orbiting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>
                <a:cs typeface="Source Sans Pro Light"/>
              </a:rPr>
              <a:t>it at an </a:t>
            </a:r>
            <a:r>
              <a:rPr lang="en-US" i="1" spc="-5">
                <a:cs typeface="Source Sans Pro Light"/>
              </a:rPr>
              <a:t>average  distance </a:t>
            </a:r>
            <a:r>
              <a:rPr lang="en-US" i="1">
                <a:cs typeface="Source Sans Pro Light"/>
              </a:rPr>
              <a:t>of 380,000 km (236,000 mi). </a:t>
            </a:r>
            <a:r>
              <a:rPr lang="en-US" i="1" spc="-5">
                <a:cs typeface="Source Sans Pro Light"/>
              </a:rPr>
              <a:t>Compared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Earth, </a:t>
            </a:r>
            <a:r>
              <a:rPr lang="en-US" i="1" spc="-10">
                <a:cs typeface="Source Sans Pro Light"/>
              </a:rPr>
              <a:t>however, </a:t>
            </a:r>
            <a:r>
              <a:rPr lang="en-US" i="1">
                <a:cs typeface="Source Sans Pro Light"/>
              </a:rPr>
              <a:t>it is almost </a:t>
            </a:r>
            <a:r>
              <a:rPr lang="en-US" i="1" spc="-5">
                <a:cs typeface="Source Sans Pro Light"/>
              </a:rPr>
              <a:t>four </a:t>
            </a:r>
            <a:r>
              <a:rPr lang="en-US" i="1">
                <a:cs typeface="Source Sans Pro Light"/>
              </a:rPr>
              <a:t>times  smaller in </a:t>
            </a:r>
            <a:r>
              <a:rPr lang="en-US" i="1" spc="-10">
                <a:cs typeface="Source Sans Pro Light"/>
              </a:rPr>
              <a:t>diameter. </a:t>
            </a:r>
            <a:r>
              <a:rPr lang="en-US" i="1">
                <a:cs typeface="Source Sans Pro Light"/>
              </a:rPr>
              <a:t>Thanks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so-called bound </a:t>
            </a:r>
            <a:r>
              <a:rPr lang="en-US" i="1" spc="-5">
                <a:cs typeface="Source Sans Pro Light"/>
              </a:rPr>
              <a:t>rotation, </a:t>
            </a:r>
            <a:r>
              <a:rPr lang="en-US" i="1">
                <a:cs typeface="Source Sans Pro Light"/>
              </a:rPr>
              <a:t>the same </a:t>
            </a:r>
            <a:r>
              <a:rPr lang="en-US" i="1" spc="-5">
                <a:cs typeface="Source Sans Pro Light"/>
              </a:rPr>
              <a:t>hemisphere </a:t>
            </a:r>
            <a:r>
              <a:rPr lang="en-US" i="1">
                <a:cs typeface="Source Sans Pro Light"/>
              </a:rPr>
              <a:t>of the Moon  </a:t>
            </a:r>
            <a:r>
              <a:rPr lang="en-US" i="1" spc="-5">
                <a:cs typeface="Source Sans Pro Light"/>
              </a:rPr>
              <a:t>constantly </a:t>
            </a:r>
            <a:r>
              <a:rPr lang="en-US" i="1" spc="-10">
                <a:cs typeface="Source Sans Pro Light"/>
              </a:rPr>
              <a:t>faces </a:t>
            </a:r>
            <a:r>
              <a:rPr lang="en-US" i="1" spc="-5">
                <a:cs typeface="Source Sans Pro Light"/>
              </a:rPr>
              <a:t>toward</a:t>
            </a:r>
            <a:r>
              <a:rPr lang="en-US" i="1" spc="1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The Moon is thought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have </a:t>
            </a:r>
            <a:r>
              <a:rPr lang="en-US" i="1" spc="-5">
                <a:cs typeface="Source Sans Pro Light"/>
              </a:rPr>
              <a:t>formed approximately </a:t>
            </a:r>
            <a:r>
              <a:rPr lang="en-US" i="1">
                <a:cs typeface="Source Sans Pro Light"/>
              </a:rPr>
              <a:t>4.5 billion </a:t>
            </a:r>
            <a:r>
              <a:rPr lang="en-US" i="1" spc="-5">
                <a:cs typeface="Source Sans Pro Light"/>
              </a:rPr>
              <a:t>years ago, </a:t>
            </a:r>
            <a:r>
              <a:rPr lang="en-US" i="1">
                <a:cs typeface="Source Sans Pro Light"/>
              </a:rPr>
              <a:t>not long </a:t>
            </a:r>
            <a:r>
              <a:rPr lang="en-US" i="1" spc="-15">
                <a:cs typeface="Source Sans Pro Light"/>
              </a:rPr>
              <a:t>after </a:t>
            </a:r>
            <a:r>
              <a:rPr lang="en-US" i="1">
                <a:cs typeface="Source Sans Pro Light"/>
              </a:rPr>
              <a:t>Earth.  </a:t>
            </a:r>
            <a:r>
              <a:rPr lang="en-US" i="1" spc="-5">
                <a:cs typeface="Source Sans Pro Light"/>
              </a:rPr>
              <a:t>There are several </a:t>
            </a:r>
            <a:r>
              <a:rPr lang="en-US" i="1">
                <a:cs typeface="Source Sans Pro Light"/>
              </a:rPr>
              <a:t>hypotheses </a:t>
            </a:r>
            <a:r>
              <a:rPr lang="en-US" i="1" spc="-5">
                <a:cs typeface="Source Sans Pro Light"/>
              </a:rPr>
              <a:t>for </a:t>
            </a:r>
            <a:r>
              <a:rPr lang="en-US" i="1">
                <a:cs typeface="Source Sans Pro Light"/>
              </a:rPr>
              <a:t>its origin; the most widely </a:t>
            </a:r>
            <a:r>
              <a:rPr lang="en-US" i="1" spc="-10">
                <a:cs typeface="Source Sans Pro Light"/>
              </a:rPr>
              <a:t>accepted </a:t>
            </a:r>
            <a:r>
              <a:rPr lang="en-US" i="1">
                <a:cs typeface="Source Sans Pro Light"/>
              </a:rPr>
              <a:t>explanation is that the  Moon </a:t>
            </a:r>
            <a:r>
              <a:rPr lang="en-US" i="1" spc="-5">
                <a:cs typeface="Source Sans Pro Light"/>
              </a:rPr>
              <a:t>formed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debris </a:t>
            </a:r>
            <a:r>
              <a:rPr lang="en-US" i="1" spc="-15">
                <a:cs typeface="Source Sans Pro Light"/>
              </a:rPr>
              <a:t>left </a:t>
            </a:r>
            <a:r>
              <a:rPr lang="en-US" i="1" spc="-5">
                <a:cs typeface="Source Sans Pro Light"/>
              </a:rPr>
              <a:t>over </a:t>
            </a:r>
            <a:r>
              <a:rPr lang="en-US" i="1" spc="-15">
                <a:cs typeface="Source Sans Pro Light"/>
              </a:rPr>
              <a:t>after </a:t>
            </a:r>
            <a:r>
              <a:rPr lang="en-US" i="1">
                <a:cs typeface="Source Sans Pro Light"/>
              </a:rPr>
              <a:t>a giant impact </a:t>
            </a:r>
            <a:r>
              <a:rPr lang="en-US" i="1" spc="-5">
                <a:cs typeface="Source Sans Pro Light"/>
              </a:rPr>
              <a:t>between </a:t>
            </a:r>
            <a:r>
              <a:rPr lang="en-US" i="1">
                <a:cs typeface="Source Sans Pro Light"/>
              </a:rPr>
              <a:t>Earth and a </a:t>
            </a:r>
            <a:r>
              <a:rPr lang="en-US" i="1" spc="-5">
                <a:cs typeface="Source Sans Pro Light"/>
              </a:rPr>
              <a:t>Mars-sized </a:t>
            </a:r>
            <a:r>
              <a:rPr lang="en-US" i="1">
                <a:cs typeface="Source Sans Pro Light"/>
              </a:rPr>
              <a:t>body  </a:t>
            </a:r>
            <a:r>
              <a:rPr lang="en-US" i="1" spc="-5">
                <a:cs typeface="Source Sans Pro Light"/>
              </a:rPr>
              <a:t>called </a:t>
            </a:r>
            <a:r>
              <a:rPr lang="en-US" i="1">
                <a:cs typeface="Source Sans Pro Light"/>
              </a:rPr>
              <a:t>Theia.</a:t>
            </a:r>
            <a:endParaRPr lang="en-US">
              <a:cs typeface="Source Sans Pro Light"/>
            </a:endParaRPr>
          </a:p>
        </p:txBody>
      </p:sp>
      <p:sp>
        <p:nvSpPr>
          <p:cNvPr id="10" name="object 3">
            <a:hlinkClick r:id="rId2"/>
            <a:extLst>
              <a:ext uri="{FF2B5EF4-FFF2-40B4-BE49-F238E27FC236}">
                <a16:creationId xmlns:a16="http://schemas.microsoft.com/office/drawing/2014/main" id="{6659B5F6-CA8A-409E-A719-7A3B6119E858}"/>
              </a:ext>
            </a:extLst>
          </p:cNvPr>
          <p:cNvSpPr/>
          <p:nvPr/>
        </p:nvSpPr>
        <p:spPr>
          <a:xfrm>
            <a:off x="1656556" y="3670300"/>
            <a:ext cx="14854651" cy="5645150"/>
          </a:xfrm>
          <a:prstGeom prst="rect">
            <a:avLst/>
          </a:prstGeom>
          <a:blipFill>
            <a:blip r:embed="rId3" cstate="print"/>
            <a:stretch>
              <a:fillRect t="-27110" b="-2090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4D39CC-C2FD-4675-BF7F-D2759B10671E}"/>
              </a:ext>
            </a:extLst>
          </p:cNvPr>
          <p:cNvSpPr/>
          <p:nvPr/>
        </p:nvSpPr>
        <p:spPr>
          <a:xfrm>
            <a:off x="894556" y="9690100"/>
            <a:ext cx="1485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Open the </a:t>
            </a:r>
            <a:r>
              <a:rPr lang="en-US" b="1" spc="-5">
                <a:cs typeface="Source Sans Pro"/>
              </a:rPr>
              <a:t>Solar and Lunar Eclipse</a:t>
            </a:r>
            <a:r>
              <a:rPr lang="en-US" spc="-5">
                <a:cs typeface="Source Sans Pro"/>
              </a:rPr>
              <a:t> </a:t>
            </a:r>
            <a:r>
              <a:rPr lang="en-US" spc="-5">
                <a:cs typeface="Source Sans Pro Light"/>
              </a:rPr>
              <a:t>scene </a:t>
            </a:r>
            <a:r>
              <a:rPr lang="en-US" spc="-10">
                <a:cs typeface="Source Sans Pro Light"/>
              </a:rPr>
              <a:t>to </a:t>
            </a:r>
            <a:r>
              <a:rPr lang="en-US" spc="5">
                <a:cs typeface="Source Sans Pro Light"/>
              </a:rPr>
              <a:t>observe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orbits </a:t>
            </a:r>
            <a:r>
              <a:rPr lang="en-US">
                <a:cs typeface="Source Sans Pro Light"/>
              </a:rPr>
              <a:t>of the Moon </a:t>
            </a:r>
            <a:r>
              <a:rPr lang="en-US" spc="-5">
                <a:cs typeface="Source Sans Pro Light"/>
              </a:rPr>
              <a:t>and  </a:t>
            </a:r>
            <a:r>
              <a:rPr lang="en-US">
                <a:cs typeface="Source Sans Pro Light"/>
              </a:rPr>
              <a:t>Earth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relation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changing</a:t>
            </a:r>
            <a:r>
              <a:rPr lang="en-US" spc="1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seasons.</a:t>
            </a:r>
            <a:endParaRPr lang="en-US">
              <a:cs typeface="Source Sans Pro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1A796D-A34E-4B30-8B64-FFB2503590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A99F4E-5C7A-4CA3-9B9C-6D097985B798}"/>
              </a:ext>
            </a:extLst>
          </p:cNvPr>
          <p:cNvSpPr txBox="1"/>
          <p:nvPr/>
        </p:nvSpPr>
        <p:spPr>
          <a:xfrm>
            <a:off x="13944770" y="8744188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874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575514B-3E8A-46E5-AFA4-1712EB247353}"/>
              </a:ext>
            </a:extLst>
          </p:cNvPr>
          <p:cNvSpPr txBox="1"/>
          <p:nvPr/>
        </p:nvSpPr>
        <p:spPr>
          <a:xfrm>
            <a:off x="994356" y="7708900"/>
            <a:ext cx="1727379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b="0" i="1">
                <a:cs typeface="Source Sans Pro Light"/>
              </a:rPr>
              <a:t>Earth is </a:t>
            </a:r>
            <a:r>
              <a:rPr b="0" i="1" spc="-5">
                <a:cs typeface="Source Sans Pro Light"/>
              </a:rPr>
              <a:t>tilted </a:t>
            </a:r>
            <a:r>
              <a:rPr b="0" i="1">
                <a:cs typeface="Source Sans Pro Light"/>
              </a:rPr>
              <a:t>as it </a:t>
            </a:r>
            <a:r>
              <a:rPr b="0" i="1" spc="-5">
                <a:cs typeface="Source Sans Pro Light"/>
              </a:rPr>
              <a:t>revolves around </a:t>
            </a:r>
            <a:r>
              <a:rPr b="0" i="1">
                <a:cs typeface="Source Sans Pro Light"/>
              </a:rPr>
              <a:t>the Sun. That is </a:t>
            </a:r>
            <a:r>
              <a:rPr b="0" i="1" spc="-5">
                <a:cs typeface="Source Sans Pro Light"/>
              </a:rPr>
              <a:t>because </a:t>
            </a:r>
            <a:r>
              <a:rPr b="0" i="1">
                <a:cs typeface="Source Sans Pro Light"/>
              </a:rPr>
              <a:t>Earth has a </a:t>
            </a:r>
            <a:r>
              <a:rPr b="0" i="1" spc="-5">
                <a:cs typeface="Source Sans Pro Light"/>
              </a:rPr>
              <a:t>tilted </a:t>
            </a:r>
            <a:r>
              <a:rPr b="0" i="1">
                <a:cs typeface="Source Sans Pro Light"/>
              </a:rPr>
              <a:t>axis. </a:t>
            </a:r>
            <a:r>
              <a:rPr b="0" i="1" spc="-20">
                <a:cs typeface="Source Sans Pro Light"/>
              </a:rPr>
              <a:t>Earth’s </a:t>
            </a:r>
            <a:r>
              <a:rPr b="0" i="1">
                <a:cs typeface="Source Sans Pro Light"/>
              </a:rPr>
              <a:t>axis is an  imaginary line that runs </a:t>
            </a:r>
            <a:r>
              <a:rPr b="0" i="1" spc="-10">
                <a:cs typeface="Source Sans Pro Light"/>
              </a:rPr>
              <a:t>from </a:t>
            </a:r>
            <a:r>
              <a:rPr b="0" i="1">
                <a:cs typeface="Source Sans Pro Light"/>
              </a:rPr>
              <a:t>pole </a:t>
            </a:r>
            <a:r>
              <a:rPr b="0" i="1" spc="-10">
                <a:cs typeface="Source Sans Pro Light"/>
              </a:rPr>
              <a:t>to </a:t>
            </a:r>
            <a:r>
              <a:rPr b="0" i="1">
                <a:cs typeface="Source Sans Pro Light"/>
              </a:rPr>
              <a:t>pole </a:t>
            </a:r>
            <a:r>
              <a:rPr b="0" i="1" spc="-5">
                <a:cs typeface="Source Sans Pro Light"/>
              </a:rPr>
              <a:t>through </a:t>
            </a:r>
            <a:r>
              <a:rPr b="0" i="1">
                <a:cs typeface="Source Sans Pro Light"/>
              </a:rPr>
              <a:t>the </a:t>
            </a:r>
            <a:r>
              <a:rPr b="0" i="1" spc="-10">
                <a:cs typeface="Source Sans Pro Light"/>
              </a:rPr>
              <a:t>center </a:t>
            </a:r>
            <a:r>
              <a:rPr b="0" i="1">
                <a:cs typeface="Source Sans Pro Light"/>
              </a:rPr>
              <a:t>of Earth. As Earth </a:t>
            </a:r>
            <a:r>
              <a:rPr b="0" i="1" spc="-5">
                <a:cs typeface="Source Sans Pro Light"/>
              </a:rPr>
              <a:t>revolves around </a:t>
            </a:r>
            <a:r>
              <a:rPr b="0" i="1">
                <a:cs typeface="Source Sans Pro Light"/>
              </a:rPr>
              <a:t>the  Sun, its tilt </a:t>
            </a:r>
            <a:r>
              <a:rPr b="0" i="1" spc="-5">
                <a:cs typeface="Source Sans Pro Light"/>
              </a:rPr>
              <a:t>causes </a:t>
            </a:r>
            <a:r>
              <a:rPr b="0" i="1">
                <a:cs typeface="Source Sans Pro Light"/>
              </a:rPr>
              <a:t>the </a:t>
            </a:r>
            <a:r>
              <a:rPr i="1">
                <a:cs typeface="Source Sans Pro"/>
              </a:rPr>
              <a:t>seasons</a:t>
            </a:r>
            <a:r>
              <a:rPr b="0" i="1">
                <a:cs typeface="Source Sans Pro Light"/>
              </a:rPr>
              <a:t>. The part of Earth that is </a:t>
            </a:r>
            <a:r>
              <a:rPr b="0" i="1" spc="-5">
                <a:cs typeface="Source Sans Pro Light"/>
              </a:rPr>
              <a:t>tilted toward </a:t>
            </a:r>
            <a:r>
              <a:rPr b="0" i="1">
                <a:cs typeface="Source Sans Pro Light"/>
              </a:rPr>
              <a:t>the Sun </a:t>
            </a:r>
            <a:r>
              <a:rPr b="0" i="1" spc="-5">
                <a:cs typeface="Source Sans Pro Light"/>
              </a:rPr>
              <a:t>experiences </a:t>
            </a:r>
            <a:r>
              <a:rPr b="0" i="1">
                <a:cs typeface="Source Sans Pro Light"/>
              </a:rPr>
              <a:t>summer  </a:t>
            </a:r>
            <a:r>
              <a:rPr b="0" i="1" spc="-5">
                <a:cs typeface="Source Sans Pro Light"/>
              </a:rPr>
              <a:t>because </a:t>
            </a:r>
            <a:r>
              <a:rPr b="0" i="1">
                <a:cs typeface="Source Sans Pro Light"/>
              </a:rPr>
              <a:t>it </a:t>
            </a:r>
            <a:r>
              <a:rPr b="0" i="1" spc="-5">
                <a:cs typeface="Source Sans Pro Light"/>
              </a:rPr>
              <a:t>gets more direct </a:t>
            </a:r>
            <a:r>
              <a:rPr b="0" i="1">
                <a:cs typeface="Source Sans Pro Light"/>
              </a:rPr>
              <a:t>sunlight. The part of Earth </a:t>
            </a:r>
            <a:r>
              <a:rPr b="0" i="1" spc="-5">
                <a:cs typeface="Source Sans Pro Light"/>
              </a:rPr>
              <a:t>tilted </a:t>
            </a:r>
            <a:r>
              <a:rPr b="0" i="1">
                <a:cs typeface="Source Sans Pro Light"/>
              </a:rPr>
              <a:t>away </a:t>
            </a:r>
            <a:r>
              <a:rPr b="0" i="1" spc="-10">
                <a:cs typeface="Source Sans Pro Light"/>
              </a:rPr>
              <a:t>from </a:t>
            </a:r>
            <a:r>
              <a:rPr b="0" i="1">
                <a:cs typeface="Source Sans Pro Light"/>
              </a:rPr>
              <a:t>the Sun </a:t>
            </a:r>
            <a:r>
              <a:rPr b="0" i="1" spc="-5">
                <a:cs typeface="Source Sans Pro Light"/>
              </a:rPr>
              <a:t>experiences winter  because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it</a:t>
            </a:r>
            <a:r>
              <a:rPr b="0" i="1" spc="-2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gets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less</a:t>
            </a:r>
            <a:r>
              <a:rPr b="0" i="1" spc="-2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direct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sunlight.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During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spring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and</a:t>
            </a:r>
            <a:r>
              <a:rPr b="0" i="1" spc="-2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fall,</a:t>
            </a:r>
            <a:r>
              <a:rPr b="0" i="1" spc="-15">
                <a:cs typeface="Source Sans Pro Light"/>
              </a:rPr>
              <a:t> </a:t>
            </a:r>
            <a:r>
              <a:rPr b="0" i="1" spc="-20">
                <a:cs typeface="Source Sans Pro Light"/>
              </a:rPr>
              <a:t>Earth’s </a:t>
            </a:r>
            <a:r>
              <a:rPr b="0" i="1">
                <a:cs typeface="Source Sans Pro Light"/>
              </a:rPr>
              <a:t>axis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is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not</a:t>
            </a:r>
            <a:r>
              <a:rPr b="0" i="1" spc="-2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tilted</a:t>
            </a:r>
            <a:r>
              <a:rPr b="0" i="1" spc="-2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toward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or</a:t>
            </a:r>
            <a:r>
              <a:rPr b="0" i="1" spc="-2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away</a:t>
            </a:r>
            <a:r>
              <a:rPr b="0" i="1" spc="-20">
                <a:cs typeface="Source Sans Pro Light"/>
              </a:rPr>
              <a:t> </a:t>
            </a:r>
            <a:r>
              <a:rPr b="0" i="1" spc="-10">
                <a:cs typeface="Source Sans Pro Light"/>
              </a:rPr>
              <a:t>from  </a:t>
            </a:r>
            <a:r>
              <a:rPr b="0" i="1">
                <a:cs typeface="Source Sans Pro Light"/>
              </a:rPr>
              <a:t>the Sun. All </a:t>
            </a:r>
            <a:r>
              <a:rPr b="0" i="1" spc="-5">
                <a:cs typeface="Source Sans Pro Light"/>
              </a:rPr>
              <a:t>four </a:t>
            </a:r>
            <a:r>
              <a:rPr b="0" i="1">
                <a:cs typeface="Source Sans Pro Light"/>
              </a:rPr>
              <a:t>seasons </a:t>
            </a:r>
            <a:r>
              <a:rPr b="0" i="1" spc="-5">
                <a:cs typeface="Source Sans Pro Light"/>
              </a:rPr>
              <a:t>occur </a:t>
            </a:r>
            <a:r>
              <a:rPr b="0" i="1">
                <a:cs typeface="Source Sans Pro Light"/>
              </a:rPr>
              <a:t>during one orbit. One </a:t>
            </a:r>
            <a:r>
              <a:rPr b="0" i="1" spc="-10">
                <a:cs typeface="Source Sans Pro Light"/>
              </a:rPr>
              <a:t>complete </a:t>
            </a:r>
            <a:r>
              <a:rPr b="0" i="1">
                <a:cs typeface="Source Sans Pro Light"/>
              </a:rPr>
              <a:t>orbit is </a:t>
            </a:r>
            <a:r>
              <a:rPr i="1">
                <a:cs typeface="Source Sans Pro"/>
              </a:rPr>
              <a:t>one</a:t>
            </a:r>
            <a:r>
              <a:rPr i="1" spc="10">
                <a:cs typeface="Source Sans Pro"/>
              </a:rPr>
              <a:t> </a:t>
            </a:r>
            <a:r>
              <a:rPr i="1" spc="-5">
                <a:cs typeface="Source Sans Pro"/>
              </a:rPr>
              <a:t>year</a:t>
            </a:r>
            <a:r>
              <a:rPr b="0" i="1" spc="-5">
                <a:cs typeface="Source Sans Pro Light"/>
              </a:rPr>
              <a:t>.</a:t>
            </a:r>
            <a:endParaRPr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b="0" i="1">
                <a:cs typeface="Source Sans Pro Light"/>
              </a:rPr>
              <a:t>Earth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also</a:t>
            </a:r>
            <a:r>
              <a:rPr b="0" i="1" spc="-35">
                <a:cs typeface="Source Sans Pro Light"/>
              </a:rPr>
              <a:t> </a:t>
            </a:r>
            <a:r>
              <a:rPr b="0" i="1" spc="-10">
                <a:cs typeface="Source Sans Pro Light"/>
              </a:rPr>
              <a:t>rotates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on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its</a:t>
            </a:r>
            <a:r>
              <a:rPr b="0" i="1" spc="-3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axis,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which</a:t>
            </a:r>
            <a:r>
              <a:rPr b="0" i="1" spc="-35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causes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the</a:t>
            </a:r>
            <a:r>
              <a:rPr b="0" i="1" spc="-30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alternation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of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day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and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night.</a:t>
            </a:r>
            <a:r>
              <a:rPr b="0" i="1" spc="-30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Sunlight</a:t>
            </a:r>
            <a:r>
              <a:rPr b="0" i="1" spc="-35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brightens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the</a:t>
            </a:r>
            <a:r>
              <a:rPr b="0" i="1" spc="-35">
                <a:cs typeface="Source Sans Pro Light"/>
              </a:rPr>
              <a:t> </a:t>
            </a:r>
            <a:r>
              <a:rPr b="0" i="1">
                <a:cs typeface="Source Sans Pro Light"/>
              </a:rPr>
              <a:t>side  of Earth </a:t>
            </a:r>
            <a:r>
              <a:rPr b="0" i="1" spc="-5">
                <a:cs typeface="Source Sans Pro Light"/>
              </a:rPr>
              <a:t>facing </a:t>
            </a:r>
            <a:r>
              <a:rPr b="0" i="1">
                <a:cs typeface="Source Sans Pro Light"/>
              </a:rPr>
              <a:t>the Sun </a:t>
            </a:r>
            <a:r>
              <a:rPr b="0" i="1" spc="-5">
                <a:cs typeface="Source Sans Pro Light"/>
              </a:rPr>
              <a:t>causing </a:t>
            </a:r>
            <a:r>
              <a:rPr b="0" i="1">
                <a:cs typeface="Source Sans Pro Light"/>
              </a:rPr>
              <a:t>a </a:t>
            </a:r>
            <a:r>
              <a:rPr b="0" i="1" spc="-10">
                <a:cs typeface="Source Sans Pro Light"/>
              </a:rPr>
              <a:t>day. </a:t>
            </a:r>
            <a:r>
              <a:rPr b="0" i="1">
                <a:cs typeface="Source Sans Pro Light"/>
              </a:rPr>
              <a:t>It is night on the side of Earth </a:t>
            </a:r>
            <a:r>
              <a:rPr b="0" i="1" spc="-5">
                <a:cs typeface="Source Sans Pro Light"/>
              </a:rPr>
              <a:t>facing </a:t>
            </a:r>
            <a:r>
              <a:rPr b="0" i="1">
                <a:cs typeface="Source Sans Pro Light"/>
              </a:rPr>
              <a:t>away </a:t>
            </a:r>
            <a:r>
              <a:rPr b="0" i="1" spc="-10">
                <a:cs typeface="Source Sans Pro Light"/>
              </a:rPr>
              <a:t>from </a:t>
            </a:r>
            <a:r>
              <a:rPr b="0" i="1">
                <a:cs typeface="Source Sans Pro Light"/>
              </a:rPr>
              <a:t>the Sun. One  </a:t>
            </a:r>
            <a:r>
              <a:rPr b="0" i="1" spc="-10">
                <a:cs typeface="Source Sans Pro Light"/>
              </a:rPr>
              <a:t>complete </a:t>
            </a:r>
            <a:r>
              <a:rPr b="0" i="1" spc="-5">
                <a:cs typeface="Source Sans Pro Light"/>
              </a:rPr>
              <a:t>rotation around </a:t>
            </a:r>
            <a:r>
              <a:rPr b="0" i="1">
                <a:cs typeface="Source Sans Pro Light"/>
              </a:rPr>
              <a:t>the axis </a:t>
            </a:r>
            <a:r>
              <a:rPr b="0" i="1" spc="-10">
                <a:cs typeface="Source Sans Pro Light"/>
              </a:rPr>
              <a:t>takes </a:t>
            </a:r>
            <a:r>
              <a:rPr b="0" i="1">
                <a:cs typeface="Source Sans Pro Light"/>
              </a:rPr>
              <a:t>one day = 24</a:t>
            </a:r>
            <a:r>
              <a:rPr b="0" i="1" spc="25">
                <a:cs typeface="Source Sans Pro Light"/>
              </a:rPr>
              <a:t> </a:t>
            </a:r>
            <a:r>
              <a:rPr b="0" i="1" spc="-5">
                <a:cs typeface="Source Sans Pro Light"/>
              </a:rPr>
              <a:t>hours.</a:t>
            </a:r>
            <a:endParaRPr>
              <a:cs typeface="Source Sans Pro Light"/>
            </a:endParaRPr>
          </a:p>
        </p:txBody>
      </p:sp>
      <p:sp>
        <p:nvSpPr>
          <p:cNvPr id="5" name="object 3">
            <a:hlinkClick r:id="rId2"/>
            <a:extLst>
              <a:ext uri="{FF2B5EF4-FFF2-40B4-BE49-F238E27FC236}">
                <a16:creationId xmlns:a16="http://schemas.microsoft.com/office/drawing/2014/main" id="{069D8EC6-50F6-4B2E-839D-FEE2AF39C549}"/>
              </a:ext>
            </a:extLst>
          </p:cNvPr>
          <p:cNvSpPr/>
          <p:nvPr/>
        </p:nvSpPr>
        <p:spPr>
          <a:xfrm>
            <a:off x="2951956" y="1765300"/>
            <a:ext cx="5184137" cy="5205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hlinkClick r:id="rId4"/>
            <a:extLst>
              <a:ext uri="{FF2B5EF4-FFF2-40B4-BE49-F238E27FC236}">
                <a16:creationId xmlns:a16="http://schemas.microsoft.com/office/drawing/2014/main" id="{1910A220-4788-4391-9ED0-5146784D5579}"/>
              </a:ext>
            </a:extLst>
          </p:cNvPr>
          <p:cNvSpPr/>
          <p:nvPr/>
        </p:nvSpPr>
        <p:spPr>
          <a:xfrm>
            <a:off x="10648156" y="1763176"/>
            <a:ext cx="5184137" cy="5213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A91E24E-556C-43D0-B880-2C490BD775E2}"/>
              </a:ext>
            </a:extLst>
          </p:cNvPr>
          <p:cNvSpPr txBox="1"/>
          <p:nvPr/>
        </p:nvSpPr>
        <p:spPr>
          <a:xfrm>
            <a:off x="1451556" y="934552"/>
            <a:ext cx="113301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>
                <a:cs typeface="Source Sans Pro Light"/>
              </a:rPr>
              <a:t>Open the </a:t>
            </a:r>
            <a:r>
              <a:rPr spc="-5">
                <a:cs typeface="Source Sans Pro"/>
              </a:rPr>
              <a:t>Earth </a:t>
            </a:r>
            <a:r>
              <a:rPr b="0" spc="-5">
                <a:cs typeface="Source Sans Pro Light"/>
              </a:rPr>
              <a:t>and </a:t>
            </a:r>
            <a:r>
              <a:rPr>
                <a:cs typeface="Source Sans Pro"/>
              </a:rPr>
              <a:t>Moon </a:t>
            </a:r>
            <a:r>
              <a:rPr b="0" spc="-5">
                <a:cs typeface="Source Sans Pro Light"/>
              </a:rPr>
              <a:t>scenes </a:t>
            </a:r>
            <a:r>
              <a:rPr b="0" spc="-10">
                <a:cs typeface="Source Sans Pro Light"/>
              </a:rPr>
              <a:t>to </a:t>
            </a:r>
            <a:r>
              <a:rPr b="0" spc="-5">
                <a:cs typeface="Source Sans Pro Light"/>
              </a:rPr>
              <a:t>study </a:t>
            </a:r>
            <a:r>
              <a:rPr b="0">
                <a:cs typeface="Source Sans Pro Light"/>
              </a:rPr>
              <a:t>the </a:t>
            </a:r>
            <a:r>
              <a:rPr b="0" spc="-5">
                <a:cs typeface="Source Sans Pro Light"/>
              </a:rPr>
              <a:t>objects</a:t>
            </a:r>
            <a:r>
              <a:rPr b="0">
                <a:cs typeface="Source Sans Pro Light"/>
              </a:rPr>
              <a:t> </a:t>
            </a:r>
            <a:r>
              <a:rPr b="0" spc="-10">
                <a:cs typeface="Source Sans Pro Light"/>
              </a:rPr>
              <a:t>further.</a:t>
            </a:r>
            <a:endParaRPr>
              <a:cs typeface="Source Sans Pro Ligh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B4D8F3B-673C-4921-821E-4732E32A81E0}"/>
              </a:ext>
            </a:extLst>
          </p:cNvPr>
          <p:cNvSpPr/>
          <p:nvPr/>
        </p:nvSpPr>
        <p:spPr>
          <a:xfrm>
            <a:off x="1000125" y="102183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89" y="2494"/>
                </a:lnTo>
                <a:lnTo>
                  <a:pt x="9297" y="9297"/>
                </a:lnTo>
                <a:lnTo>
                  <a:pt x="2494" y="19389"/>
                </a:lnTo>
                <a:lnTo>
                  <a:pt x="0" y="31750"/>
                </a:lnTo>
                <a:lnTo>
                  <a:pt x="2494" y="44110"/>
                </a:lnTo>
                <a:lnTo>
                  <a:pt x="9297" y="54202"/>
                </a:lnTo>
                <a:lnTo>
                  <a:pt x="19389" y="61005"/>
                </a:lnTo>
                <a:lnTo>
                  <a:pt x="31750" y="63500"/>
                </a:lnTo>
                <a:lnTo>
                  <a:pt x="44110" y="61005"/>
                </a:lnTo>
                <a:lnTo>
                  <a:pt x="54202" y="54202"/>
                </a:lnTo>
                <a:lnTo>
                  <a:pt x="61005" y="44110"/>
                </a:lnTo>
                <a:lnTo>
                  <a:pt x="63500" y="31750"/>
                </a:lnTo>
                <a:lnTo>
                  <a:pt x="61005" y="19389"/>
                </a:lnTo>
                <a:lnTo>
                  <a:pt x="54202" y="9297"/>
                </a:lnTo>
                <a:lnTo>
                  <a:pt x="44110" y="2494"/>
                </a:lnTo>
                <a:lnTo>
                  <a:pt x="31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A84B1-7667-4C53-B24E-A6558AF171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A1F3F-962B-4EA4-83FA-AB71EB4D84F1}"/>
              </a:ext>
            </a:extLst>
          </p:cNvPr>
          <p:cNvSpPr txBox="1"/>
          <p:nvPr/>
        </p:nvSpPr>
        <p:spPr>
          <a:xfrm>
            <a:off x="12172156" y="7058883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0CBE8-308B-47CE-8880-C65681A36FC8}"/>
              </a:ext>
            </a:extLst>
          </p:cNvPr>
          <p:cNvSpPr txBox="1"/>
          <p:nvPr/>
        </p:nvSpPr>
        <p:spPr>
          <a:xfrm>
            <a:off x="4323556" y="7050884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Click to open in Lifeliqe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577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DA2BD00F-B6CE-4030-BF7A-EFB04C058E98}"/>
              </a:ext>
            </a:extLst>
          </p:cNvPr>
          <p:cNvSpPr/>
          <p:nvPr/>
        </p:nvSpPr>
        <p:spPr>
          <a:xfrm>
            <a:off x="3886200" y="4699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99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956" y="698500"/>
            <a:ext cx="716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Your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own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solar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system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-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papercut</a:t>
            </a:r>
            <a:r>
              <a:rPr lang="en-US" sz="2800" spc="-2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models</a:t>
            </a:r>
            <a:endParaRPr lang="en-US" sz="2800">
              <a:cs typeface="Source Sans Pr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CE375-45B8-40DD-9C89-E1068C87B9F5}"/>
              </a:ext>
            </a:extLst>
          </p:cNvPr>
          <p:cNvGrpSpPr/>
          <p:nvPr/>
        </p:nvGrpSpPr>
        <p:grpSpPr>
          <a:xfrm>
            <a:off x="17487741" y="698500"/>
            <a:ext cx="475615" cy="544830"/>
            <a:chOff x="12256803" y="1643754"/>
            <a:chExt cx="475615" cy="544830"/>
          </a:xfrm>
        </p:grpSpPr>
        <p:sp>
          <p:nvSpPr>
            <p:cNvPr id="4" name="object 4"/>
            <p:cNvSpPr/>
            <p:nvPr/>
          </p:nvSpPr>
          <p:spPr>
            <a:xfrm>
              <a:off x="12256803" y="1643754"/>
              <a:ext cx="475615" cy="544830"/>
            </a:xfrm>
            <a:custGeom>
              <a:avLst/>
              <a:gdLst/>
              <a:ahLst/>
              <a:cxnLst/>
              <a:rect l="l" t="t" r="r" b="b"/>
              <a:pathLst>
                <a:path w="475615" h="544830">
                  <a:moveTo>
                    <a:pt x="269739" y="44450"/>
                  </a:moveTo>
                  <a:lnTo>
                    <a:pt x="204026" y="44450"/>
                  </a:lnTo>
                  <a:lnTo>
                    <a:pt x="208371" y="45720"/>
                  </a:lnTo>
                  <a:lnTo>
                    <a:pt x="208371" y="72389"/>
                  </a:lnTo>
                  <a:lnTo>
                    <a:pt x="206411" y="72389"/>
                  </a:lnTo>
                  <a:lnTo>
                    <a:pt x="199024" y="73659"/>
                  </a:lnTo>
                  <a:lnTo>
                    <a:pt x="156940" y="83820"/>
                  </a:lnTo>
                  <a:lnTo>
                    <a:pt x="103866" y="110489"/>
                  </a:lnTo>
                  <a:lnTo>
                    <a:pt x="63513" y="144779"/>
                  </a:lnTo>
                  <a:lnTo>
                    <a:pt x="35817" y="179070"/>
                  </a:lnTo>
                  <a:lnTo>
                    <a:pt x="14849" y="219709"/>
                  </a:lnTo>
                  <a:lnTo>
                    <a:pt x="2037" y="264159"/>
                  </a:lnTo>
                  <a:lnTo>
                    <a:pt x="0" y="278129"/>
                  </a:lnTo>
                  <a:lnTo>
                    <a:pt x="0" y="339089"/>
                  </a:lnTo>
                  <a:lnTo>
                    <a:pt x="10755" y="384809"/>
                  </a:lnTo>
                  <a:lnTo>
                    <a:pt x="39737" y="441959"/>
                  </a:lnTo>
                  <a:lnTo>
                    <a:pt x="95624" y="499109"/>
                  </a:lnTo>
                  <a:lnTo>
                    <a:pt x="134890" y="521970"/>
                  </a:lnTo>
                  <a:lnTo>
                    <a:pt x="178108" y="537209"/>
                  </a:lnTo>
                  <a:lnTo>
                    <a:pt x="225221" y="544829"/>
                  </a:lnTo>
                  <a:lnTo>
                    <a:pt x="258612" y="544829"/>
                  </a:lnTo>
                  <a:lnTo>
                    <a:pt x="291693" y="539750"/>
                  </a:lnTo>
                  <a:lnTo>
                    <a:pt x="320896" y="530859"/>
                  </a:lnTo>
                  <a:lnTo>
                    <a:pt x="348176" y="519429"/>
                  </a:lnTo>
                  <a:lnTo>
                    <a:pt x="373515" y="505459"/>
                  </a:lnTo>
                  <a:lnTo>
                    <a:pt x="218488" y="505459"/>
                  </a:lnTo>
                  <a:lnTo>
                    <a:pt x="201383" y="502920"/>
                  </a:lnTo>
                  <a:lnTo>
                    <a:pt x="193017" y="500379"/>
                  </a:lnTo>
                  <a:lnTo>
                    <a:pt x="190064" y="500379"/>
                  </a:lnTo>
                  <a:lnTo>
                    <a:pt x="183630" y="499109"/>
                  </a:lnTo>
                  <a:lnTo>
                    <a:pt x="179144" y="497839"/>
                  </a:lnTo>
                  <a:lnTo>
                    <a:pt x="174464" y="495300"/>
                  </a:lnTo>
                  <a:lnTo>
                    <a:pt x="169848" y="494029"/>
                  </a:lnTo>
                  <a:lnTo>
                    <a:pt x="161997" y="491489"/>
                  </a:lnTo>
                  <a:lnTo>
                    <a:pt x="158233" y="490220"/>
                  </a:lnTo>
                  <a:lnTo>
                    <a:pt x="154030" y="487679"/>
                  </a:lnTo>
                  <a:lnTo>
                    <a:pt x="150562" y="486409"/>
                  </a:lnTo>
                  <a:lnTo>
                    <a:pt x="148499" y="485139"/>
                  </a:lnTo>
                  <a:lnTo>
                    <a:pt x="140661" y="481329"/>
                  </a:lnTo>
                  <a:lnTo>
                    <a:pt x="135000" y="477520"/>
                  </a:lnTo>
                  <a:lnTo>
                    <a:pt x="129457" y="474979"/>
                  </a:lnTo>
                  <a:lnTo>
                    <a:pt x="129496" y="473709"/>
                  </a:lnTo>
                  <a:lnTo>
                    <a:pt x="124313" y="471170"/>
                  </a:lnTo>
                  <a:lnTo>
                    <a:pt x="121619" y="468629"/>
                  </a:lnTo>
                  <a:lnTo>
                    <a:pt x="120910" y="468629"/>
                  </a:lnTo>
                  <a:lnTo>
                    <a:pt x="120059" y="467359"/>
                  </a:lnTo>
                  <a:lnTo>
                    <a:pt x="113290" y="462279"/>
                  </a:lnTo>
                  <a:lnTo>
                    <a:pt x="105026" y="455929"/>
                  </a:lnTo>
                  <a:lnTo>
                    <a:pt x="104808" y="455929"/>
                  </a:lnTo>
                  <a:lnTo>
                    <a:pt x="119414" y="441959"/>
                  </a:lnTo>
                  <a:lnTo>
                    <a:pt x="119440" y="439420"/>
                  </a:lnTo>
                  <a:lnTo>
                    <a:pt x="87957" y="439420"/>
                  </a:lnTo>
                  <a:lnTo>
                    <a:pt x="85185" y="435609"/>
                  </a:lnTo>
                  <a:lnTo>
                    <a:pt x="82581" y="433070"/>
                  </a:lnTo>
                  <a:lnTo>
                    <a:pt x="80041" y="429259"/>
                  </a:lnTo>
                  <a:lnTo>
                    <a:pt x="63182" y="405129"/>
                  </a:lnTo>
                  <a:lnTo>
                    <a:pt x="50545" y="378459"/>
                  </a:lnTo>
                  <a:lnTo>
                    <a:pt x="42097" y="349250"/>
                  </a:lnTo>
                  <a:lnTo>
                    <a:pt x="37806" y="318770"/>
                  </a:lnTo>
                  <a:lnTo>
                    <a:pt x="56434" y="318770"/>
                  </a:lnTo>
                  <a:lnTo>
                    <a:pt x="57738" y="317500"/>
                  </a:lnTo>
                  <a:lnTo>
                    <a:pt x="59903" y="317500"/>
                  </a:lnTo>
                  <a:lnTo>
                    <a:pt x="60961" y="314959"/>
                  </a:lnTo>
                  <a:lnTo>
                    <a:pt x="60973" y="298450"/>
                  </a:lnTo>
                  <a:lnTo>
                    <a:pt x="58304" y="295909"/>
                  </a:lnTo>
                  <a:lnTo>
                    <a:pt x="37844" y="295909"/>
                  </a:lnTo>
                  <a:lnTo>
                    <a:pt x="38425" y="290829"/>
                  </a:lnTo>
                  <a:lnTo>
                    <a:pt x="46043" y="251459"/>
                  </a:lnTo>
                  <a:lnTo>
                    <a:pt x="46573" y="248920"/>
                  </a:lnTo>
                  <a:lnTo>
                    <a:pt x="47191" y="247650"/>
                  </a:lnTo>
                  <a:lnTo>
                    <a:pt x="47772" y="245109"/>
                  </a:lnTo>
                  <a:lnTo>
                    <a:pt x="50505" y="245109"/>
                  </a:lnTo>
                  <a:lnTo>
                    <a:pt x="51421" y="242570"/>
                  </a:lnTo>
                  <a:lnTo>
                    <a:pt x="50620" y="237489"/>
                  </a:lnTo>
                  <a:lnTo>
                    <a:pt x="51471" y="234950"/>
                  </a:lnTo>
                  <a:lnTo>
                    <a:pt x="52297" y="233679"/>
                  </a:lnTo>
                  <a:lnTo>
                    <a:pt x="53251" y="231139"/>
                  </a:lnTo>
                  <a:lnTo>
                    <a:pt x="58378" y="219709"/>
                  </a:lnTo>
                  <a:lnTo>
                    <a:pt x="64159" y="209550"/>
                  </a:lnTo>
                  <a:lnTo>
                    <a:pt x="70619" y="198120"/>
                  </a:lnTo>
                  <a:lnTo>
                    <a:pt x="77849" y="189229"/>
                  </a:lnTo>
                  <a:lnTo>
                    <a:pt x="78507" y="187959"/>
                  </a:lnTo>
                  <a:lnTo>
                    <a:pt x="78983" y="186689"/>
                  </a:lnTo>
                  <a:lnTo>
                    <a:pt x="80685" y="185420"/>
                  </a:lnTo>
                  <a:lnTo>
                    <a:pt x="82284" y="182879"/>
                  </a:lnTo>
                  <a:lnTo>
                    <a:pt x="83934" y="181609"/>
                  </a:lnTo>
                  <a:lnTo>
                    <a:pt x="85636" y="179070"/>
                  </a:lnTo>
                  <a:lnTo>
                    <a:pt x="88498" y="175259"/>
                  </a:lnTo>
                  <a:lnTo>
                    <a:pt x="119659" y="175259"/>
                  </a:lnTo>
                  <a:lnTo>
                    <a:pt x="118383" y="172720"/>
                  </a:lnTo>
                  <a:lnTo>
                    <a:pt x="118035" y="171450"/>
                  </a:lnTo>
                  <a:lnTo>
                    <a:pt x="117570" y="171450"/>
                  </a:lnTo>
                  <a:lnTo>
                    <a:pt x="113315" y="166370"/>
                  </a:lnTo>
                  <a:lnTo>
                    <a:pt x="109564" y="162559"/>
                  </a:lnTo>
                  <a:lnTo>
                    <a:pt x="105477" y="158750"/>
                  </a:lnTo>
                  <a:lnTo>
                    <a:pt x="132781" y="138429"/>
                  </a:lnTo>
                  <a:lnTo>
                    <a:pt x="162098" y="124459"/>
                  </a:lnTo>
                  <a:lnTo>
                    <a:pt x="193560" y="114300"/>
                  </a:lnTo>
                  <a:lnTo>
                    <a:pt x="227232" y="109220"/>
                  </a:lnTo>
                  <a:lnTo>
                    <a:pt x="371434" y="109220"/>
                  </a:lnTo>
                  <a:lnTo>
                    <a:pt x="355941" y="99059"/>
                  </a:lnTo>
                  <a:lnTo>
                    <a:pt x="339666" y="91439"/>
                  </a:lnTo>
                  <a:lnTo>
                    <a:pt x="305510" y="78739"/>
                  </a:lnTo>
                  <a:lnTo>
                    <a:pt x="287824" y="74929"/>
                  </a:lnTo>
                  <a:lnTo>
                    <a:pt x="269739" y="72389"/>
                  </a:lnTo>
                  <a:lnTo>
                    <a:pt x="269739" y="44450"/>
                  </a:lnTo>
                  <a:close/>
                </a:path>
                <a:path w="475615" h="544830">
                  <a:moveTo>
                    <a:pt x="239441" y="482600"/>
                  </a:moveTo>
                  <a:lnTo>
                    <a:pt x="232364" y="482600"/>
                  </a:lnTo>
                  <a:lnTo>
                    <a:pt x="230455" y="483870"/>
                  </a:lnTo>
                  <a:lnTo>
                    <a:pt x="229063" y="485139"/>
                  </a:lnTo>
                  <a:lnTo>
                    <a:pt x="227812" y="486409"/>
                  </a:lnTo>
                  <a:lnTo>
                    <a:pt x="227246" y="487679"/>
                  </a:lnTo>
                  <a:lnTo>
                    <a:pt x="227232" y="505459"/>
                  </a:lnTo>
                  <a:lnTo>
                    <a:pt x="250013" y="505459"/>
                  </a:lnTo>
                  <a:lnTo>
                    <a:pt x="250289" y="497839"/>
                  </a:lnTo>
                  <a:lnTo>
                    <a:pt x="250426" y="486409"/>
                  </a:lnTo>
                  <a:lnTo>
                    <a:pt x="247705" y="483870"/>
                  </a:lnTo>
                  <a:lnTo>
                    <a:pt x="239441" y="482600"/>
                  </a:lnTo>
                  <a:close/>
                </a:path>
                <a:path w="475615" h="544830">
                  <a:moveTo>
                    <a:pt x="375069" y="426720"/>
                  </a:moveTo>
                  <a:lnTo>
                    <a:pt x="371240" y="426720"/>
                  </a:lnTo>
                  <a:lnTo>
                    <a:pt x="363736" y="433070"/>
                  </a:lnTo>
                  <a:lnTo>
                    <a:pt x="360345" y="436879"/>
                  </a:lnTo>
                  <a:lnTo>
                    <a:pt x="359365" y="438150"/>
                  </a:lnTo>
                  <a:lnTo>
                    <a:pt x="359236" y="439420"/>
                  </a:lnTo>
                  <a:lnTo>
                    <a:pt x="359185" y="441959"/>
                  </a:lnTo>
                  <a:lnTo>
                    <a:pt x="360243" y="443229"/>
                  </a:lnTo>
                  <a:lnTo>
                    <a:pt x="372902" y="455929"/>
                  </a:lnTo>
                  <a:lnTo>
                    <a:pt x="372258" y="457200"/>
                  </a:lnTo>
                  <a:lnTo>
                    <a:pt x="344838" y="476250"/>
                  </a:lnTo>
                  <a:lnTo>
                    <a:pt x="315395" y="491489"/>
                  </a:lnTo>
                  <a:lnTo>
                    <a:pt x="283822" y="501650"/>
                  </a:lnTo>
                  <a:lnTo>
                    <a:pt x="250013" y="505459"/>
                  </a:lnTo>
                  <a:lnTo>
                    <a:pt x="373515" y="505459"/>
                  </a:lnTo>
                  <a:lnTo>
                    <a:pt x="396895" y="487679"/>
                  </a:lnTo>
                  <a:lnTo>
                    <a:pt x="397810" y="486409"/>
                  </a:lnTo>
                  <a:lnTo>
                    <a:pt x="398752" y="486409"/>
                  </a:lnTo>
                  <a:lnTo>
                    <a:pt x="399653" y="485139"/>
                  </a:lnTo>
                  <a:lnTo>
                    <a:pt x="409681" y="476250"/>
                  </a:lnTo>
                  <a:lnTo>
                    <a:pt x="419092" y="466089"/>
                  </a:lnTo>
                  <a:lnTo>
                    <a:pt x="427889" y="455929"/>
                  </a:lnTo>
                  <a:lnTo>
                    <a:pt x="436074" y="445770"/>
                  </a:lnTo>
                  <a:lnTo>
                    <a:pt x="435933" y="445770"/>
                  </a:lnTo>
                  <a:lnTo>
                    <a:pt x="439086" y="440689"/>
                  </a:lnTo>
                  <a:lnTo>
                    <a:pt x="389172" y="440689"/>
                  </a:lnTo>
                  <a:lnTo>
                    <a:pt x="385743" y="436879"/>
                  </a:lnTo>
                  <a:lnTo>
                    <a:pt x="382559" y="433070"/>
                  </a:lnTo>
                  <a:lnTo>
                    <a:pt x="375069" y="426720"/>
                  </a:lnTo>
                  <a:close/>
                </a:path>
                <a:path w="475615" h="544830">
                  <a:moveTo>
                    <a:pt x="465325" y="224789"/>
                  </a:moveTo>
                  <a:lnTo>
                    <a:pt x="422705" y="224789"/>
                  </a:lnTo>
                  <a:lnTo>
                    <a:pt x="423685" y="227329"/>
                  </a:lnTo>
                  <a:lnTo>
                    <a:pt x="425966" y="232409"/>
                  </a:lnTo>
                  <a:lnTo>
                    <a:pt x="427127" y="236220"/>
                  </a:lnTo>
                  <a:lnTo>
                    <a:pt x="428094" y="238759"/>
                  </a:lnTo>
                  <a:lnTo>
                    <a:pt x="429719" y="242570"/>
                  </a:lnTo>
                  <a:lnTo>
                    <a:pt x="430298" y="243839"/>
                  </a:lnTo>
                  <a:lnTo>
                    <a:pt x="431639" y="248920"/>
                  </a:lnTo>
                  <a:lnTo>
                    <a:pt x="432723" y="251459"/>
                  </a:lnTo>
                  <a:lnTo>
                    <a:pt x="433534" y="255270"/>
                  </a:lnTo>
                  <a:lnTo>
                    <a:pt x="434257" y="257809"/>
                  </a:lnTo>
                  <a:lnTo>
                    <a:pt x="435198" y="260350"/>
                  </a:lnTo>
                  <a:lnTo>
                    <a:pt x="436307" y="265429"/>
                  </a:lnTo>
                  <a:lnTo>
                    <a:pt x="436603" y="266700"/>
                  </a:lnTo>
                  <a:lnTo>
                    <a:pt x="437196" y="270509"/>
                  </a:lnTo>
                  <a:lnTo>
                    <a:pt x="437789" y="273050"/>
                  </a:lnTo>
                  <a:lnTo>
                    <a:pt x="438820" y="279400"/>
                  </a:lnTo>
                  <a:lnTo>
                    <a:pt x="439182" y="283209"/>
                  </a:lnTo>
                  <a:lnTo>
                    <a:pt x="439491" y="285750"/>
                  </a:lnTo>
                  <a:lnTo>
                    <a:pt x="440316" y="293370"/>
                  </a:lnTo>
                  <a:lnTo>
                    <a:pt x="440754" y="297179"/>
                  </a:lnTo>
                  <a:lnTo>
                    <a:pt x="421145" y="297179"/>
                  </a:lnTo>
                  <a:lnTo>
                    <a:pt x="418593" y="298450"/>
                  </a:lnTo>
                  <a:lnTo>
                    <a:pt x="417471" y="300989"/>
                  </a:lnTo>
                  <a:lnTo>
                    <a:pt x="417277" y="302259"/>
                  </a:lnTo>
                  <a:lnTo>
                    <a:pt x="417187" y="312420"/>
                  </a:lnTo>
                  <a:lnTo>
                    <a:pt x="417316" y="316229"/>
                  </a:lnTo>
                  <a:lnTo>
                    <a:pt x="419997" y="318770"/>
                  </a:lnTo>
                  <a:lnTo>
                    <a:pt x="440509" y="318770"/>
                  </a:lnTo>
                  <a:lnTo>
                    <a:pt x="440484" y="320039"/>
                  </a:lnTo>
                  <a:lnTo>
                    <a:pt x="435368" y="353059"/>
                  </a:lnTo>
                  <a:lnTo>
                    <a:pt x="425173" y="384809"/>
                  </a:lnTo>
                  <a:lnTo>
                    <a:pt x="409840" y="414020"/>
                  </a:lnTo>
                  <a:lnTo>
                    <a:pt x="389352" y="440689"/>
                  </a:lnTo>
                  <a:lnTo>
                    <a:pt x="439086" y="440689"/>
                  </a:lnTo>
                  <a:lnTo>
                    <a:pt x="454063" y="416559"/>
                  </a:lnTo>
                  <a:lnTo>
                    <a:pt x="467471" y="384809"/>
                  </a:lnTo>
                  <a:lnTo>
                    <a:pt x="475401" y="355600"/>
                  </a:lnTo>
                  <a:lnTo>
                    <a:pt x="475401" y="259079"/>
                  </a:lnTo>
                  <a:lnTo>
                    <a:pt x="470999" y="241300"/>
                  </a:lnTo>
                  <a:lnTo>
                    <a:pt x="466925" y="228600"/>
                  </a:lnTo>
                  <a:lnTo>
                    <a:pt x="465325" y="224789"/>
                  </a:lnTo>
                  <a:close/>
                </a:path>
                <a:path w="475615" h="544830">
                  <a:moveTo>
                    <a:pt x="106998" y="425450"/>
                  </a:moveTo>
                  <a:lnTo>
                    <a:pt x="104240" y="425450"/>
                  </a:lnTo>
                  <a:lnTo>
                    <a:pt x="101725" y="426720"/>
                  </a:lnTo>
                  <a:lnTo>
                    <a:pt x="100269" y="426720"/>
                  </a:lnTo>
                  <a:lnTo>
                    <a:pt x="95769" y="431800"/>
                  </a:lnTo>
                  <a:lnTo>
                    <a:pt x="92044" y="435609"/>
                  </a:lnTo>
                  <a:lnTo>
                    <a:pt x="88163" y="439420"/>
                  </a:lnTo>
                  <a:lnTo>
                    <a:pt x="119440" y="439420"/>
                  </a:lnTo>
                  <a:lnTo>
                    <a:pt x="119453" y="438150"/>
                  </a:lnTo>
                  <a:lnTo>
                    <a:pt x="113057" y="431800"/>
                  </a:lnTo>
                  <a:lnTo>
                    <a:pt x="111189" y="430529"/>
                  </a:lnTo>
                  <a:lnTo>
                    <a:pt x="106998" y="425450"/>
                  </a:lnTo>
                  <a:close/>
                </a:path>
                <a:path w="475615" h="544830">
                  <a:moveTo>
                    <a:pt x="438807" y="175259"/>
                  </a:moveTo>
                  <a:lnTo>
                    <a:pt x="389778" y="175259"/>
                  </a:lnTo>
                  <a:lnTo>
                    <a:pt x="392537" y="179070"/>
                  </a:lnTo>
                  <a:lnTo>
                    <a:pt x="394535" y="181609"/>
                  </a:lnTo>
                  <a:lnTo>
                    <a:pt x="397591" y="185420"/>
                  </a:lnTo>
                  <a:lnTo>
                    <a:pt x="403552" y="193039"/>
                  </a:lnTo>
                  <a:lnTo>
                    <a:pt x="409080" y="200659"/>
                  </a:lnTo>
                  <a:lnTo>
                    <a:pt x="414174" y="209550"/>
                  </a:lnTo>
                  <a:lnTo>
                    <a:pt x="418838" y="217170"/>
                  </a:lnTo>
                  <a:lnTo>
                    <a:pt x="420437" y="220979"/>
                  </a:lnTo>
                  <a:lnTo>
                    <a:pt x="422744" y="226059"/>
                  </a:lnTo>
                  <a:lnTo>
                    <a:pt x="422705" y="224789"/>
                  </a:lnTo>
                  <a:lnTo>
                    <a:pt x="465325" y="224789"/>
                  </a:lnTo>
                  <a:lnTo>
                    <a:pt x="462124" y="217170"/>
                  </a:lnTo>
                  <a:lnTo>
                    <a:pt x="456674" y="204470"/>
                  </a:lnTo>
                  <a:lnTo>
                    <a:pt x="450655" y="193039"/>
                  </a:lnTo>
                  <a:lnTo>
                    <a:pt x="438807" y="175259"/>
                  </a:lnTo>
                  <a:close/>
                </a:path>
                <a:path w="475615" h="544830">
                  <a:moveTo>
                    <a:pt x="119659" y="175259"/>
                  </a:moveTo>
                  <a:lnTo>
                    <a:pt x="88704" y="175259"/>
                  </a:lnTo>
                  <a:lnTo>
                    <a:pt x="94790" y="181609"/>
                  </a:lnTo>
                  <a:lnTo>
                    <a:pt x="99250" y="186689"/>
                  </a:lnTo>
                  <a:lnTo>
                    <a:pt x="100101" y="186689"/>
                  </a:lnTo>
                  <a:lnTo>
                    <a:pt x="103789" y="190500"/>
                  </a:lnTo>
                  <a:lnTo>
                    <a:pt x="107256" y="189229"/>
                  </a:lnTo>
                  <a:lnTo>
                    <a:pt x="114270" y="182879"/>
                  </a:lnTo>
                  <a:lnTo>
                    <a:pt x="118846" y="177800"/>
                  </a:lnTo>
                  <a:lnTo>
                    <a:pt x="119659" y="175259"/>
                  </a:lnTo>
                  <a:close/>
                </a:path>
                <a:path w="475615" h="544830">
                  <a:moveTo>
                    <a:pt x="371434" y="109220"/>
                  </a:moveTo>
                  <a:lnTo>
                    <a:pt x="251147" y="109220"/>
                  </a:lnTo>
                  <a:lnTo>
                    <a:pt x="284758" y="114300"/>
                  </a:lnTo>
                  <a:lnTo>
                    <a:pt x="316205" y="124459"/>
                  </a:lnTo>
                  <a:lnTo>
                    <a:pt x="345578" y="138429"/>
                  </a:lnTo>
                  <a:lnTo>
                    <a:pt x="372967" y="158750"/>
                  </a:lnTo>
                  <a:lnTo>
                    <a:pt x="372154" y="160020"/>
                  </a:lnTo>
                  <a:lnTo>
                    <a:pt x="373289" y="160020"/>
                  </a:lnTo>
                  <a:lnTo>
                    <a:pt x="363439" y="168909"/>
                  </a:lnTo>
                  <a:lnTo>
                    <a:pt x="362460" y="170179"/>
                  </a:lnTo>
                  <a:lnTo>
                    <a:pt x="360126" y="172720"/>
                  </a:lnTo>
                  <a:lnTo>
                    <a:pt x="359482" y="175259"/>
                  </a:lnTo>
                  <a:lnTo>
                    <a:pt x="359585" y="176529"/>
                  </a:lnTo>
                  <a:lnTo>
                    <a:pt x="359945" y="177800"/>
                  </a:lnTo>
                  <a:lnTo>
                    <a:pt x="360861" y="179070"/>
                  </a:lnTo>
                  <a:lnTo>
                    <a:pt x="364148" y="182879"/>
                  </a:lnTo>
                  <a:lnTo>
                    <a:pt x="365979" y="184150"/>
                  </a:lnTo>
                  <a:lnTo>
                    <a:pt x="371575" y="189229"/>
                  </a:lnTo>
                  <a:lnTo>
                    <a:pt x="375455" y="189229"/>
                  </a:lnTo>
                  <a:lnTo>
                    <a:pt x="381050" y="184150"/>
                  </a:lnTo>
                  <a:lnTo>
                    <a:pt x="386181" y="179070"/>
                  </a:lnTo>
                  <a:lnTo>
                    <a:pt x="389778" y="175259"/>
                  </a:lnTo>
                  <a:lnTo>
                    <a:pt x="438807" y="175259"/>
                  </a:lnTo>
                  <a:lnTo>
                    <a:pt x="426882" y="157479"/>
                  </a:lnTo>
                  <a:lnTo>
                    <a:pt x="444235" y="139700"/>
                  </a:lnTo>
                  <a:lnTo>
                    <a:pt x="467721" y="139700"/>
                  </a:lnTo>
                  <a:lnTo>
                    <a:pt x="471439" y="135889"/>
                  </a:lnTo>
                  <a:lnTo>
                    <a:pt x="471258" y="130809"/>
                  </a:lnTo>
                  <a:lnTo>
                    <a:pt x="400003" y="130809"/>
                  </a:lnTo>
                  <a:lnTo>
                    <a:pt x="386128" y="119379"/>
                  </a:lnTo>
                  <a:lnTo>
                    <a:pt x="371434" y="109220"/>
                  </a:lnTo>
                  <a:close/>
                </a:path>
                <a:path w="475615" h="544830">
                  <a:moveTo>
                    <a:pt x="467721" y="139700"/>
                  </a:moveTo>
                  <a:lnTo>
                    <a:pt x="444235" y="139700"/>
                  </a:lnTo>
                  <a:lnTo>
                    <a:pt x="444533" y="140970"/>
                  </a:lnTo>
                  <a:lnTo>
                    <a:pt x="444931" y="140970"/>
                  </a:lnTo>
                  <a:lnTo>
                    <a:pt x="451636" y="147320"/>
                  </a:lnTo>
                  <a:lnTo>
                    <a:pt x="460287" y="147320"/>
                  </a:lnTo>
                  <a:lnTo>
                    <a:pt x="467721" y="139700"/>
                  </a:lnTo>
                  <a:close/>
                </a:path>
                <a:path w="475615" h="544830">
                  <a:moveTo>
                    <a:pt x="251147" y="109220"/>
                  </a:moveTo>
                  <a:lnTo>
                    <a:pt x="227232" y="109220"/>
                  </a:lnTo>
                  <a:lnTo>
                    <a:pt x="227246" y="129539"/>
                  </a:lnTo>
                  <a:lnTo>
                    <a:pt x="229541" y="132079"/>
                  </a:lnTo>
                  <a:lnTo>
                    <a:pt x="248196" y="132079"/>
                  </a:lnTo>
                  <a:lnTo>
                    <a:pt x="251006" y="129539"/>
                  </a:lnTo>
                  <a:lnTo>
                    <a:pt x="251124" y="124459"/>
                  </a:lnTo>
                  <a:lnTo>
                    <a:pt x="251147" y="109220"/>
                  </a:lnTo>
                  <a:close/>
                </a:path>
                <a:path w="475615" h="544830">
                  <a:moveTo>
                    <a:pt x="426186" y="83820"/>
                  </a:moveTo>
                  <a:lnTo>
                    <a:pt x="417459" y="83820"/>
                  </a:lnTo>
                  <a:lnTo>
                    <a:pt x="406474" y="93979"/>
                  </a:lnTo>
                  <a:lnTo>
                    <a:pt x="406565" y="102870"/>
                  </a:lnTo>
                  <a:lnTo>
                    <a:pt x="413951" y="110489"/>
                  </a:lnTo>
                  <a:lnTo>
                    <a:pt x="415757" y="111759"/>
                  </a:lnTo>
                  <a:lnTo>
                    <a:pt x="417264" y="113029"/>
                  </a:lnTo>
                  <a:lnTo>
                    <a:pt x="400003" y="130809"/>
                  </a:lnTo>
                  <a:lnTo>
                    <a:pt x="471258" y="130809"/>
                  </a:lnTo>
                  <a:lnTo>
                    <a:pt x="471167" y="128270"/>
                  </a:lnTo>
                  <a:lnTo>
                    <a:pt x="448590" y="105409"/>
                  </a:lnTo>
                  <a:lnTo>
                    <a:pt x="440305" y="97789"/>
                  </a:lnTo>
                  <a:lnTo>
                    <a:pt x="426186" y="83820"/>
                  </a:lnTo>
                  <a:close/>
                </a:path>
                <a:path w="475615" h="544830">
                  <a:moveTo>
                    <a:pt x="286094" y="0"/>
                  </a:moveTo>
                  <a:lnTo>
                    <a:pt x="195995" y="0"/>
                  </a:lnTo>
                  <a:lnTo>
                    <a:pt x="188132" y="2539"/>
                  </a:lnTo>
                  <a:lnTo>
                    <a:pt x="181768" y="7620"/>
                  </a:lnTo>
                  <a:lnTo>
                    <a:pt x="177502" y="13970"/>
                  </a:lnTo>
                  <a:lnTo>
                    <a:pt x="175934" y="21589"/>
                  </a:lnTo>
                  <a:lnTo>
                    <a:pt x="177449" y="30479"/>
                  </a:lnTo>
                  <a:lnTo>
                    <a:pt x="181636" y="36829"/>
                  </a:lnTo>
                  <a:lnTo>
                    <a:pt x="187896" y="41909"/>
                  </a:lnTo>
                  <a:lnTo>
                    <a:pt x="195633" y="44450"/>
                  </a:lnTo>
                  <a:lnTo>
                    <a:pt x="278711" y="44450"/>
                  </a:lnTo>
                  <a:lnTo>
                    <a:pt x="289852" y="41909"/>
                  </a:lnTo>
                  <a:lnTo>
                    <a:pt x="297988" y="35559"/>
                  </a:lnTo>
                  <a:lnTo>
                    <a:pt x="302146" y="26670"/>
                  </a:lnTo>
                  <a:lnTo>
                    <a:pt x="301350" y="15239"/>
                  </a:lnTo>
                  <a:lnTo>
                    <a:pt x="297987" y="8889"/>
                  </a:lnTo>
                  <a:lnTo>
                    <a:pt x="292801" y="3809"/>
                  </a:lnTo>
                  <a:lnTo>
                    <a:pt x="286094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356306" y="175120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>
                  <a:solidFill>
                    <a:srgbClr val="009EF3"/>
                  </a:solidFill>
                  <a:cs typeface="Source Sans Pro"/>
                </a:rPr>
                <a:t>30</a:t>
              </a:r>
              <a:endParaRPr sz="1200">
                <a:solidFill>
                  <a:srgbClr val="009EF3"/>
                </a:solidFill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>
                <a:cs typeface="Source Sans Pro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555" y="1843833"/>
            <a:ext cx="8763001" cy="704551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63754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Find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scene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"/>
              </a:rPr>
              <a:t>Sphere</a:t>
            </a:r>
            <a:r>
              <a:rPr lang="en-US" spc="-40">
                <a:cs typeface="Source Sans Pro"/>
              </a:rPr>
              <a:t> </a:t>
            </a:r>
            <a:r>
              <a:rPr lang="en-US">
                <a:cs typeface="Source Sans Pro"/>
              </a:rPr>
              <a:t>-</a:t>
            </a:r>
            <a:r>
              <a:rPr lang="en-US" spc="-40">
                <a:cs typeface="Source Sans Pro"/>
              </a:rPr>
              <a:t> </a:t>
            </a:r>
            <a:r>
              <a:rPr lang="en-US" spc="-15">
                <a:cs typeface="Source Sans Pro"/>
              </a:rPr>
              <a:t>Papercut</a:t>
            </a:r>
            <a:r>
              <a:rPr lang="en-US" spc="-40">
                <a:cs typeface="Source Sans Pro"/>
              </a:rPr>
              <a:t> </a:t>
            </a:r>
            <a:r>
              <a:rPr lang="en-US" spc="-10">
                <a:cs typeface="Source Sans Pro"/>
              </a:rPr>
              <a:t>Planets</a:t>
            </a:r>
            <a:r>
              <a:rPr lang="en-US" spc="-35">
                <a:cs typeface="Source Sans Pro"/>
              </a:rPr>
              <a:t> </a:t>
            </a:r>
            <a:r>
              <a:rPr lang="en-US">
                <a:cs typeface="Source Sans Pro Light"/>
              </a:rPr>
              <a:t>in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Lifeliqe</a:t>
            </a:r>
            <a:r>
              <a:rPr lang="en-US" spc="-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app,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print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out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models</a:t>
            </a:r>
            <a:br>
              <a:rPr lang="cs-CZ">
                <a:cs typeface="Source Sans Pro Light"/>
              </a:rPr>
            </a:br>
            <a:r>
              <a:rPr lang="en-US">
                <a:cs typeface="Source Sans Pro Light"/>
              </a:rPr>
              <a:t>print some of the </a:t>
            </a:r>
            <a:r>
              <a:rPr lang="en-US" spc="-10">
                <a:cs typeface="Source Sans Pro Light"/>
              </a:rPr>
              <a:t>larger planets </a:t>
            </a:r>
            <a:r>
              <a:rPr lang="en-US" spc="-5">
                <a:cs typeface="Source Sans Pro Light"/>
              </a:rPr>
              <a:t>like Jupiter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Saturn </a:t>
            </a:r>
            <a:r>
              <a:rPr lang="en-US">
                <a:cs typeface="Source Sans Pro Light"/>
              </a:rPr>
              <a:t>on A3/11”x17” </a:t>
            </a:r>
            <a:r>
              <a:rPr lang="en-US" spc="-5">
                <a:cs typeface="Source Sans Pro Light"/>
              </a:rPr>
              <a:t>sheets, and </a:t>
            </a:r>
            <a:r>
              <a:rPr lang="en-US">
                <a:cs typeface="Source Sans Pro Light"/>
              </a:rPr>
              <a:t>the  Moon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Mercury on </a:t>
            </a:r>
            <a:r>
              <a:rPr lang="en-US" spc="-5">
                <a:cs typeface="Source Sans Pro Light"/>
              </a:rPr>
              <a:t>A5/one-half </a:t>
            </a:r>
            <a:r>
              <a:rPr lang="en-US">
                <a:cs typeface="Source Sans Pro Light"/>
              </a:rPr>
              <a:t>8.5”X11” </a:t>
            </a:r>
            <a:r>
              <a:rPr lang="en-US" spc="-5">
                <a:cs typeface="Source Sans Pro Light"/>
              </a:rPr>
              <a:t>sheets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show the </a:t>
            </a:r>
            <a:r>
              <a:rPr lang="en-US" spc="-5">
                <a:cs typeface="Source Sans Pro Light"/>
              </a:rPr>
              <a:t>differences </a:t>
            </a:r>
            <a:r>
              <a:rPr lang="en-US">
                <a:cs typeface="Source Sans Pro Light"/>
              </a:rPr>
              <a:t>in</a:t>
            </a:r>
            <a:r>
              <a:rPr lang="en-US" spc="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size.</a:t>
            </a:r>
            <a:endParaRPr lang="en-US">
              <a:cs typeface="Source Sans Pro Light"/>
            </a:endParaRPr>
          </a:p>
          <a:p>
            <a:pPr marL="63754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Distribute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print-outs among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students, and </a:t>
            </a:r>
            <a:r>
              <a:rPr lang="en-US">
                <a:cs typeface="Source Sans Pro Light"/>
              </a:rPr>
              <a:t>help them with </a:t>
            </a:r>
            <a:r>
              <a:rPr lang="en-US" spc="-5">
                <a:cs typeface="Source Sans Pro Light"/>
              </a:rPr>
              <a:t>cutting and </a:t>
            </a:r>
            <a:r>
              <a:rPr lang="en-US">
                <a:cs typeface="Source Sans Pro Light"/>
              </a:rPr>
              <a:t>gluing</a:t>
            </a:r>
            <a:br>
              <a:rPr lang="cs-CZ">
                <a:cs typeface="Source Sans Pro Light"/>
              </a:rPr>
            </a:b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work in </a:t>
            </a:r>
            <a:r>
              <a:rPr lang="en-US" spc="-5">
                <a:cs typeface="Source Sans Pro Light"/>
              </a:rPr>
              <a:t>groups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individually. Once </a:t>
            </a:r>
            <a:r>
              <a:rPr lang="en-US" spc="-15">
                <a:cs typeface="Source Sans Pro Light"/>
              </a:rPr>
              <a:t>ready, attach </a:t>
            </a:r>
            <a:r>
              <a:rPr lang="en-US">
                <a:cs typeface="Source Sans Pro Light"/>
              </a:rPr>
              <a:t>models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toothpicks </a:t>
            </a:r>
            <a:r>
              <a:rPr lang="en-US">
                <a:cs typeface="Source Sans Pro Light"/>
              </a:rPr>
              <a:t>or  </a:t>
            </a:r>
            <a:r>
              <a:rPr lang="en-US" spc="-5">
                <a:cs typeface="Source Sans Pro Light"/>
              </a:rPr>
              <a:t>sticks, and </a:t>
            </a:r>
            <a:r>
              <a:rPr lang="en-US">
                <a:cs typeface="Source Sans Pro Light"/>
              </a:rPr>
              <a:t>use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lamp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represent </a:t>
            </a:r>
            <a:r>
              <a:rPr lang="en-US">
                <a:cs typeface="Source Sans Pro Light"/>
              </a:rPr>
              <a:t>the Sun (it should </a:t>
            </a:r>
            <a:r>
              <a:rPr lang="en-US" spc="-5">
                <a:cs typeface="Source Sans Pro Light"/>
              </a:rPr>
              <a:t>be significantly bigger than </a:t>
            </a:r>
            <a:r>
              <a:rPr lang="en-US">
                <a:cs typeface="Source Sans Pro Light"/>
              </a:rPr>
              <a:t>the  </a:t>
            </a:r>
            <a:r>
              <a:rPr lang="en-US" spc="-5">
                <a:cs typeface="Source Sans Pro Light"/>
              </a:rPr>
              <a:t>planets).</a:t>
            </a:r>
            <a:endParaRPr lang="en-US">
              <a:cs typeface="Source Sans Pro Light"/>
            </a:endParaRPr>
          </a:p>
          <a:p>
            <a:pPr marL="637540" marR="571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Clear an </a:t>
            </a:r>
            <a:r>
              <a:rPr lang="en-US" spc="-10">
                <a:cs typeface="Source Sans Pro Light"/>
              </a:rPr>
              <a:t>adequate </a:t>
            </a:r>
            <a:r>
              <a:rPr lang="en-US" spc="-15">
                <a:cs typeface="Source Sans Pro Light"/>
              </a:rPr>
              <a:t>space </a:t>
            </a:r>
            <a:r>
              <a:rPr lang="en-US">
                <a:cs typeface="Source Sans Pro Light"/>
              </a:rPr>
              <a:t>in the </a:t>
            </a:r>
            <a:r>
              <a:rPr lang="en-US" spc="-5">
                <a:cs typeface="Source Sans Pro Light"/>
              </a:rPr>
              <a:t>classroom, and </a:t>
            </a:r>
            <a:r>
              <a:rPr lang="en-US">
                <a:cs typeface="Source Sans Pro Light"/>
              </a:rPr>
              <a:t>choose 10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represent </a:t>
            </a:r>
            <a:r>
              <a:rPr lang="en-US">
                <a:cs typeface="Source Sans Pro Light"/>
              </a:rPr>
              <a:t>the  </a:t>
            </a:r>
            <a:r>
              <a:rPr lang="en-US" spc="-5">
                <a:cs typeface="Source Sans Pro Light"/>
              </a:rPr>
              <a:t>planets,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Moon,</a:t>
            </a:r>
            <a:r>
              <a:rPr lang="en-US" spc="-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Sun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-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each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should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then</a:t>
            </a:r>
            <a:r>
              <a:rPr lang="en-US" spc="-2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take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model</a:t>
            </a:r>
            <a:r>
              <a:rPr lang="en-US" spc="-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  </a:t>
            </a:r>
            <a:r>
              <a:rPr lang="en-US" spc="-10">
                <a:cs typeface="Source Sans Pro Light"/>
              </a:rPr>
              <a:t>get </a:t>
            </a:r>
            <a:r>
              <a:rPr lang="en-US" spc="-5">
                <a:cs typeface="Source Sans Pro Light"/>
              </a:rPr>
              <a:t>into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proper </a:t>
            </a:r>
            <a:r>
              <a:rPr lang="en-US">
                <a:cs typeface="Source Sans Pro Light"/>
              </a:rPr>
              <a:t>position, then run/slowly </a:t>
            </a:r>
            <a:r>
              <a:rPr lang="en-US" spc="-10">
                <a:cs typeface="Source Sans Pro Light"/>
              </a:rPr>
              <a:t>walk </a:t>
            </a:r>
            <a:r>
              <a:rPr lang="en-US">
                <a:cs typeface="Source Sans Pro Light"/>
              </a:rPr>
              <a:t>in </a:t>
            </a:r>
            <a:r>
              <a:rPr lang="en-US" spc="-5">
                <a:cs typeface="Source Sans Pro Light"/>
              </a:rPr>
              <a:t>circles around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  representing </a:t>
            </a:r>
            <a:r>
              <a:rPr lang="en-US">
                <a:cs typeface="Source Sans Pro Light"/>
              </a:rPr>
              <a:t>the Sun (who is holding the </a:t>
            </a:r>
            <a:r>
              <a:rPr lang="en-US" spc="-5">
                <a:cs typeface="Source Sans Pro Light"/>
              </a:rPr>
              <a:t>lamp).</a:t>
            </a:r>
            <a:endParaRPr lang="en-US">
              <a:cs typeface="Source Sans Pro Light"/>
            </a:endParaRPr>
          </a:p>
          <a:p>
            <a:pPr marL="637540" marR="63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Explain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differences </a:t>
            </a:r>
            <a:r>
              <a:rPr lang="en-US">
                <a:cs typeface="Source Sans Pro Light"/>
              </a:rPr>
              <a:t>in speed of </a:t>
            </a:r>
            <a:r>
              <a:rPr lang="en-US" spc="-5">
                <a:cs typeface="Source Sans Pro Light"/>
              </a:rPr>
              <a:t>revolution and </a:t>
            </a:r>
            <a:r>
              <a:rPr lang="en-US" spc="-15">
                <a:cs typeface="Source Sans Pro Light"/>
              </a:rPr>
              <a:t>distance </a:t>
            </a:r>
            <a:r>
              <a:rPr lang="en-US">
                <a:cs typeface="Source Sans Pro Light"/>
              </a:rPr>
              <a:t>in </a:t>
            </a:r>
            <a:r>
              <a:rPr lang="en-US" spc="-5">
                <a:cs typeface="Source Sans Pro Light"/>
              </a:rPr>
              <a:t>orbits, and </a:t>
            </a:r>
            <a:r>
              <a:rPr lang="en-US">
                <a:cs typeface="Source Sans Pro Light"/>
              </a:rPr>
              <a:t>their  </a:t>
            </a:r>
            <a:r>
              <a:rPr lang="en-US" spc="-5">
                <a:cs typeface="Source Sans Pro Light"/>
              </a:rPr>
              <a:t>connection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measurement </a:t>
            </a:r>
            <a:r>
              <a:rPr lang="en-US">
                <a:cs typeface="Source Sans Pro Light"/>
              </a:rPr>
              <a:t>of time, </a:t>
            </a:r>
            <a:r>
              <a:rPr lang="en-US" spc="-5">
                <a:cs typeface="Source Sans Pro Light"/>
              </a:rPr>
              <a:t>for</a:t>
            </a:r>
            <a:r>
              <a:rPr lang="en-US" spc="1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instance: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930"/>
              </a:spcBef>
            </a:pPr>
            <a:r>
              <a:rPr lang="en-US" i="1" spc="-5">
                <a:cs typeface="Source Sans Pro Light"/>
              </a:rPr>
              <a:t>Mercury </a:t>
            </a:r>
            <a:r>
              <a:rPr lang="en-US" i="1">
                <a:cs typeface="Source Sans Pro Light"/>
              </a:rPr>
              <a:t>has an </a:t>
            </a:r>
            <a:r>
              <a:rPr lang="en-US" i="1" spc="-5">
                <a:cs typeface="Source Sans Pro Light"/>
              </a:rPr>
              <a:t>orbital </a:t>
            </a:r>
            <a:r>
              <a:rPr lang="en-US" i="1">
                <a:cs typeface="Source Sans Pro Light"/>
              </a:rPr>
              <a:t>period of 88 days, meaning a single year </a:t>
            </a:r>
            <a:r>
              <a:rPr lang="en-US" i="1" spc="-5">
                <a:cs typeface="Source Sans Pro Light"/>
              </a:rPr>
              <a:t>there </a:t>
            </a:r>
            <a:r>
              <a:rPr lang="en-US" i="1">
                <a:cs typeface="Source Sans Pro Light"/>
              </a:rPr>
              <a:t>lasts 88 Earth days. But  </a:t>
            </a:r>
            <a:r>
              <a:rPr lang="en-US" i="1" spc="-5">
                <a:cs typeface="Source Sans Pro Light"/>
              </a:rPr>
              <a:t>because </a:t>
            </a:r>
            <a:r>
              <a:rPr lang="en-US" i="1">
                <a:cs typeface="Source Sans Pro Light"/>
              </a:rPr>
              <a:t>of </a:t>
            </a:r>
            <a:r>
              <a:rPr lang="en-US" i="1" spc="-10">
                <a:cs typeface="Source Sans Pro Light"/>
              </a:rPr>
              <a:t>Mercury’s </a:t>
            </a:r>
            <a:r>
              <a:rPr lang="en-US" i="1">
                <a:cs typeface="Source Sans Pro Light"/>
              </a:rPr>
              <a:t>slow </a:t>
            </a:r>
            <a:r>
              <a:rPr lang="en-US" i="1" spc="-5">
                <a:cs typeface="Source Sans Pro Light"/>
              </a:rPr>
              <a:t>rotation </a:t>
            </a:r>
            <a:r>
              <a:rPr lang="en-US" i="1">
                <a:cs typeface="Source Sans Pro Light"/>
              </a:rPr>
              <a:t>(only </a:t>
            </a:r>
            <a:r>
              <a:rPr lang="en-US" i="1" spc="-5">
                <a:cs typeface="Source Sans Pro Light"/>
              </a:rPr>
              <a:t>once every </a:t>
            </a:r>
            <a:r>
              <a:rPr lang="en-US" i="1">
                <a:cs typeface="Source Sans Pro Light"/>
              </a:rPr>
              <a:t>59 days) and its </a:t>
            </a:r>
            <a:r>
              <a:rPr lang="en-US" i="1" spc="-5">
                <a:cs typeface="Source Sans Pro Light"/>
              </a:rPr>
              <a:t>rapid orbital </a:t>
            </a:r>
            <a:r>
              <a:rPr lang="en-US" i="1">
                <a:cs typeface="Source Sans Pro Light"/>
              </a:rPr>
              <a:t>speed, one  day on </a:t>
            </a:r>
            <a:r>
              <a:rPr lang="en-US" i="1" spc="-5">
                <a:cs typeface="Source Sans Pro Light"/>
              </a:rPr>
              <a:t>Mercury actually </a:t>
            </a:r>
            <a:r>
              <a:rPr lang="en-US" i="1">
                <a:cs typeface="Source Sans Pro Light"/>
              </a:rPr>
              <a:t>works out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approximately </a:t>
            </a:r>
            <a:r>
              <a:rPr lang="en-US" i="1">
                <a:cs typeface="Source Sans Pro Light"/>
              </a:rPr>
              <a:t>176 Earth</a:t>
            </a:r>
            <a:r>
              <a:rPr lang="en-US" i="1" spc="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days.</a:t>
            </a:r>
            <a:endParaRPr lang="en-US">
              <a:cs typeface="Source Sans Pro Light"/>
            </a:endParaRPr>
          </a:p>
          <a:p>
            <a:pPr marL="12700" marR="6350" algn="just">
              <a:lnSpc>
                <a:spcPct val="100000"/>
              </a:lnSpc>
            </a:pPr>
            <a:r>
              <a:rPr lang="en-US" i="1" spc="-5">
                <a:cs typeface="Source Sans Pro Light"/>
              </a:rPr>
              <a:t>Mars </a:t>
            </a:r>
            <a:r>
              <a:rPr lang="en-US" i="1" spc="-10">
                <a:cs typeface="Source Sans Pro Light"/>
              </a:rPr>
              <a:t>takes </a:t>
            </a:r>
            <a:r>
              <a:rPr lang="en-US" i="1">
                <a:cs typeface="Source Sans Pro Light"/>
              </a:rPr>
              <a:t>the equivalent of 687 Earth days </a:t>
            </a:r>
            <a:r>
              <a:rPr lang="en-US" i="1" spc="-10">
                <a:cs typeface="Source Sans Pro Light"/>
              </a:rPr>
              <a:t>to complete </a:t>
            </a:r>
            <a:r>
              <a:rPr lang="en-US" i="1">
                <a:cs typeface="Source Sans Pro Light"/>
              </a:rPr>
              <a:t>a single orbit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>
                <a:cs typeface="Source Sans Pro Light"/>
              </a:rPr>
              <a:t>the Sun, which  works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out</a:t>
            </a:r>
            <a:r>
              <a:rPr lang="en-US" i="1" spc="-5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1.88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</a:t>
            </a:r>
            <a:r>
              <a:rPr lang="en-US" i="1" spc="-5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years.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other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hand,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Mars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has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</a:t>
            </a:r>
            <a:r>
              <a:rPr lang="en-US" i="1" spc="-5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rotation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period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that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very</a:t>
            </a:r>
            <a:r>
              <a:rPr lang="en-US" i="1" spc="-45">
                <a:cs typeface="Source Sans Pro Light"/>
              </a:rPr>
              <a:t> </a:t>
            </a:r>
          </a:p>
          <a:p>
            <a:pPr marL="12700" marR="6350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similar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20">
                <a:cs typeface="Source Sans Pro Light"/>
              </a:rPr>
              <a:t>Earth’s </a:t>
            </a:r>
            <a:r>
              <a:rPr lang="en-US" i="1">
                <a:cs typeface="Source Sans Pro Light"/>
              </a:rPr>
              <a:t>– 24 </a:t>
            </a:r>
            <a:r>
              <a:rPr lang="en-US" i="1" spc="-5">
                <a:cs typeface="Source Sans Pro Light"/>
              </a:rPr>
              <a:t>hours, </a:t>
            </a:r>
            <a:r>
              <a:rPr lang="en-US" i="1">
                <a:cs typeface="Source Sans Pro Light"/>
              </a:rPr>
              <a:t>39 </a:t>
            </a:r>
            <a:r>
              <a:rPr lang="en-US" i="1" spc="-5">
                <a:cs typeface="Source Sans Pro Light"/>
              </a:rPr>
              <a:t>minutes, </a:t>
            </a:r>
            <a:r>
              <a:rPr lang="en-US" i="1">
                <a:cs typeface="Source Sans Pro Light"/>
              </a:rPr>
              <a:t>and 35.244</a:t>
            </a:r>
            <a:r>
              <a:rPr lang="en-US" i="1" spc="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seconds.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i="1" spc="-5">
                <a:cs typeface="Source Sans Pro Light"/>
              </a:rPr>
              <a:t>Jupiter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takes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only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9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hours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55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minutes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30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seconds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rotate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once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axis,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but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also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takes  </a:t>
            </a:r>
            <a:r>
              <a:rPr lang="en-US" i="1">
                <a:cs typeface="Source Sans Pro Light"/>
              </a:rPr>
              <a:t>11.8618 Earth </a:t>
            </a:r>
            <a:r>
              <a:rPr lang="en-US" i="1" spc="-5">
                <a:cs typeface="Source Sans Pro Light"/>
              </a:rPr>
              <a:t>years </a:t>
            </a:r>
            <a:r>
              <a:rPr lang="en-US" i="1" spc="-10">
                <a:cs typeface="Source Sans Pro Light"/>
              </a:rPr>
              <a:t>to complete </a:t>
            </a:r>
            <a:r>
              <a:rPr lang="en-US" i="1">
                <a:cs typeface="Source Sans Pro Light"/>
              </a:rPr>
              <a:t>an orbit </a:t>
            </a:r>
            <a:r>
              <a:rPr lang="en-US" i="1" spc="-5">
                <a:cs typeface="Source Sans Pro Light"/>
              </a:rPr>
              <a:t>around </a:t>
            </a:r>
            <a:r>
              <a:rPr lang="en-US" i="1">
                <a:cs typeface="Source Sans Pro Light"/>
              </a:rPr>
              <a:t>the Sun. This means that a year on </a:t>
            </a:r>
            <a:r>
              <a:rPr lang="en-US" i="1" spc="-5">
                <a:cs typeface="Source Sans Pro Light"/>
              </a:rPr>
              <a:t>Jupiter </a:t>
            </a:r>
            <a:r>
              <a:rPr lang="en-US" i="1">
                <a:cs typeface="Source Sans Pro Light"/>
              </a:rPr>
              <a:t>is  the equivalent of 4,332 Earth</a:t>
            </a:r>
            <a:r>
              <a:rPr lang="en-US" i="1" spc="-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days.</a:t>
            </a:r>
            <a:endParaRPr lang="en-US">
              <a:cs typeface="Source Sans Pro Light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A year on </a:t>
            </a:r>
            <a:r>
              <a:rPr lang="en-US" i="1" spc="-5">
                <a:cs typeface="Source Sans Pro Light"/>
              </a:rPr>
              <a:t>Neptune </a:t>
            </a:r>
            <a:r>
              <a:rPr lang="en-US" i="1">
                <a:cs typeface="Source Sans Pro Light"/>
              </a:rPr>
              <a:t>is the longest of any planet, lasting the equivalent of 164.8 </a:t>
            </a:r>
            <a:r>
              <a:rPr lang="en-US" i="1" spc="-5">
                <a:cs typeface="Source Sans Pro Light"/>
              </a:rPr>
              <a:t>years </a:t>
            </a:r>
            <a:r>
              <a:rPr lang="en-US" i="1">
                <a:cs typeface="Source Sans Pro Light"/>
              </a:rPr>
              <a:t>(or 60,182  Earth</a:t>
            </a:r>
            <a:r>
              <a:rPr lang="en-US" i="1" spc="-5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days).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But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since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Neptune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also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takes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comparatively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little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time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rotate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once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axis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(16  </a:t>
            </a:r>
            <a:r>
              <a:rPr lang="en-US" i="1" spc="-5">
                <a:cs typeface="Source Sans Pro Light"/>
              </a:rPr>
              <a:t>hours, </a:t>
            </a:r>
            <a:r>
              <a:rPr lang="en-US" i="1">
                <a:cs typeface="Source Sans Pro Light"/>
              </a:rPr>
              <a:t>6 </a:t>
            </a:r>
            <a:r>
              <a:rPr lang="en-US" i="1" spc="-5">
                <a:cs typeface="Source Sans Pro Light"/>
              </a:rPr>
              <a:t>minutes </a:t>
            </a:r>
            <a:r>
              <a:rPr lang="en-US" i="1">
                <a:cs typeface="Source Sans Pro Light"/>
              </a:rPr>
              <a:t>and 36 </a:t>
            </a:r>
            <a:r>
              <a:rPr lang="en-US" i="1" spc="-5">
                <a:cs typeface="Source Sans Pro Light"/>
              </a:rPr>
              <a:t>seconds), </a:t>
            </a:r>
            <a:r>
              <a:rPr lang="en-US" i="1">
                <a:cs typeface="Source Sans Pro Light"/>
              </a:rPr>
              <a:t>a single year lasts a </a:t>
            </a:r>
            <a:r>
              <a:rPr lang="en-US" i="1" spc="-5">
                <a:cs typeface="Source Sans Pro Light"/>
              </a:rPr>
              <a:t>staggering </a:t>
            </a:r>
            <a:r>
              <a:rPr lang="en-US" i="1">
                <a:cs typeface="Source Sans Pro Light"/>
              </a:rPr>
              <a:t>89,666 </a:t>
            </a:r>
            <a:r>
              <a:rPr lang="en-US" i="1" spc="-5">
                <a:cs typeface="Source Sans Pro Light"/>
              </a:rPr>
              <a:t>Neptunian</a:t>
            </a:r>
            <a:r>
              <a:rPr lang="en-US" i="1" spc="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days.</a:t>
            </a:r>
            <a:endParaRPr lang="en-US">
              <a:cs typeface="Source Sans Pro Light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C61CEE1-CCEA-4A45-8165-8F8DF36F4F37}"/>
              </a:ext>
            </a:extLst>
          </p:cNvPr>
          <p:cNvSpPr/>
          <p:nvPr/>
        </p:nvSpPr>
        <p:spPr>
          <a:xfrm>
            <a:off x="9962356" y="2298700"/>
            <a:ext cx="8128003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E4ECD-4251-4946-AC28-86BFF34507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971550" y="1765300"/>
            <a:ext cx="16763206" cy="251094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Continue </a:t>
            </a:r>
            <a:r>
              <a:rPr lang="en-US" spc="-5">
                <a:cs typeface="Source Sans Pro Light"/>
              </a:rPr>
              <a:t>playing </a:t>
            </a:r>
            <a:r>
              <a:rPr lang="en-US">
                <a:cs typeface="Source Sans Pro Light"/>
              </a:rPr>
              <a:t>with the models - </a:t>
            </a:r>
            <a:r>
              <a:rPr lang="en-US" spc="-15">
                <a:cs typeface="Source Sans Pro Light"/>
              </a:rPr>
              <a:t>take </a:t>
            </a:r>
            <a:r>
              <a:rPr lang="en-US">
                <a:cs typeface="Source Sans Pro Light"/>
              </a:rPr>
              <a:t>the Sun (the </a:t>
            </a:r>
            <a:r>
              <a:rPr lang="en-US" spc="-5">
                <a:cs typeface="Source Sans Pro Light"/>
              </a:rPr>
              <a:t>big lamp), </a:t>
            </a:r>
            <a:r>
              <a:rPr lang="en-US">
                <a:cs typeface="Source Sans Pro Light"/>
              </a:rPr>
              <a:t>Earth,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Moon, </a:t>
            </a:r>
            <a:r>
              <a:rPr lang="en-US" spc="-5">
                <a:cs typeface="Source Sans Pro Light"/>
              </a:rPr>
              <a:t>and</a:t>
            </a:r>
            <a:r>
              <a:rPr lang="en-US" spc="-1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show 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orbits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Earth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Moon</a:t>
            </a:r>
            <a:r>
              <a:rPr lang="en-US" spc="-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that</a:t>
            </a:r>
            <a:r>
              <a:rPr lang="en-US" spc="-3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lead</a:t>
            </a:r>
            <a:r>
              <a:rPr lang="en-US" spc="-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lunar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solar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eclipses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-</a:t>
            </a:r>
            <a:r>
              <a:rPr lang="en-US" spc="-35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You</a:t>
            </a:r>
            <a:r>
              <a:rPr lang="en-US" spc="-3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can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also  </a:t>
            </a:r>
            <a:r>
              <a:rPr lang="en-US">
                <a:cs typeface="Source Sans Pro Light"/>
              </a:rPr>
              <a:t>use the Lifeliqe </a:t>
            </a:r>
            <a:r>
              <a:rPr lang="en-US" spc="-5">
                <a:cs typeface="Source Sans Pro Light"/>
              </a:rPr>
              <a:t>app </a:t>
            </a:r>
            <a:r>
              <a:rPr lang="en-US">
                <a:cs typeface="Source Sans Pro Light"/>
              </a:rPr>
              <a:t>- open the </a:t>
            </a:r>
            <a:r>
              <a:rPr lang="en-US" spc="-5">
                <a:cs typeface="Source Sans Pro Light"/>
              </a:rPr>
              <a:t>scene </a:t>
            </a:r>
            <a:r>
              <a:rPr lang="en-US" spc="-5">
                <a:cs typeface="Source Sans Pro"/>
              </a:rPr>
              <a:t>Solar and Lunar Eclipse </a:t>
            </a:r>
            <a:r>
              <a:rPr lang="en-US" spc="-10">
                <a:cs typeface="Source Sans Pro Light"/>
              </a:rPr>
              <a:t>to illustrate </a:t>
            </a:r>
            <a:r>
              <a:rPr lang="en-US">
                <a:cs typeface="Source Sans Pro Light"/>
              </a:rPr>
              <a:t>your</a:t>
            </a:r>
            <a:r>
              <a:rPr lang="en-US" spc="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lecture: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i="1">
                <a:cs typeface="Source Sans Pro Light"/>
              </a:rPr>
              <a:t>An </a:t>
            </a:r>
            <a:r>
              <a:rPr lang="en-US" i="1">
                <a:cs typeface="Source Sans Pro"/>
              </a:rPr>
              <a:t>eclipse </a:t>
            </a:r>
            <a:r>
              <a:rPr lang="en-US" i="1">
                <a:cs typeface="Source Sans Pro Light"/>
              </a:rPr>
              <a:t>is an </a:t>
            </a:r>
            <a:r>
              <a:rPr lang="en-US" i="1" spc="-5">
                <a:cs typeface="Source Sans Pro Light"/>
              </a:rPr>
              <a:t>astronomical </a:t>
            </a:r>
            <a:r>
              <a:rPr lang="en-US" i="1">
                <a:cs typeface="Source Sans Pro Light"/>
              </a:rPr>
              <a:t>event. It </a:t>
            </a:r>
            <a:r>
              <a:rPr lang="en-US" i="1" spc="-10">
                <a:cs typeface="Source Sans Pro Light"/>
              </a:rPr>
              <a:t>occurs </a:t>
            </a:r>
            <a:r>
              <a:rPr lang="en-US" i="1">
                <a:cs typeface="Source Sans Pro Light"/>
              </a:rPr>
              <a:t>when an </a:t>
            </a:r>
            <a:r>
              <a:rPr lang="en-US" i="1" spc="-5">
                <a:cs typeface="Source Sans Pro Light"/>
              </a:rPr>
              <a:t>astronomical </a:t>
            </a:r>
            <a:r>
              <a:rPr lang="en-US" i="1">
                <a:cs typeface="Source Sans Pro Light"/>
              </a:rPr>
              <a:t>object (Sun, Moon) is  </a:t>
            </a:r>
            <a:r>
              <a:rPr lang="en-US" i="1" spc="-5">
                <a:cs typeface="Source Sans Pro Light"/>
              </a:rPr>
              <a:t>temporarily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obscured,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either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passing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into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shadow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another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body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by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having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another  body pass </a:t>
            </a:r>
            <a:r>
              <a:rPr lang="en-US" i="1" spc="-5">
                <a:cs typeface="Source Sans Pro Light"/>
              </a:rPr>
              <a:t>between </a:t>
            </a:r>
            <a:r>
              <a:rPr lang="en-US" i="1">
                <a:cs typeface="Source Sans Pro Light"/>
              </a:rPr>
              <a:t>it and the </a:t>
            </a:r>
            <a:r>
              <a:rPr lang="en-US" i="1" spc="-10">
                <a:cs typeface="Source Sans Pro Light"/>
              </a:rPr>
              <a:t>viewer. From </a:t>
            </a:r>
            <a:r>
              <a:rPr lang="en-US" i="1">
                <a:cs typeface="Source Sans Pro Light"/>
              </a:rPr>
              <a:t>the Earth we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observe an eclipse involving the  Sun, Earth, and Moon. It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 spc="-5">
                <a:cs typeface="Source Sans Pro Light"/>
              </a:rPr>
              <a:t>occur </a:t>
            </a:r>
            <a:r>
              <a:rPr lang="en-US" i="1">
                <a:cs typeface="Source Sans Pro Light"/>
              </a:rPr>
              <a:t>only when all </a:t>
            </a:r>
            <a:r>
              <a:rPr lang="en-US" i="1" spc="-5">
                <a:cs typeface="Source Sans Pro Light"/>
              </a:rPr>
              <a:t>three </a:t>
            </a:r>
            <a:r>
              <a:rPr lang="en-US" i="1">
                <a:cs typeface="Source Sans Pro Light"/>
              </a:rPr>
              <a:t>objects </a:t>
            </a:r>
            <a:r>
              <a:rPr lang="en-US" i="1" spc="-5">
                <a:cs typeface="Source Sans Pro Light"/>
              </a:rPr>
              <a:t>are </a:t>
            </a:r>
            <a:r>
              <a:rPr lang="en-US" i="1">
                <a:cs typeface="Source Sans Pro Light"/>
              </a:rPr>
              <a:t>in a nearly </a:t>
            </a:r>
            <a:r>
              <a:rPr lang="en-US" i="1" spc="-5">
                <a:cs typeface="Source Sans Pro Light"/>
              </a:rPr>
              <a:t>straight </a:t>
            </a:r>
            <a:r>
              <a:rPr lang="en-US" i="1">
                <a:cs typeface="Source Sans Pro Light"/>
              </a:rPr>
              <a:t>line,  allowing one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be hidden behind </a:t>
            </a:r>
            <a:r>
              <a:rPr lang="en-US" i="1" spc="-10">
                <a:cs typeface="Source Sans Pro Light"/>
              </a:rPr>
              <a:t>another, </a:t>
            </a:r>
            <a:r>
              <a:rPr lang="en-US" i="1">
                <a:cs typeface="Source Sans Pro Light"/>
              </a:rPr>
              <a:t>as </a:t>
            </a:r>
            <a:r>
              <a:rPr lang="en-US" i="1" spc="-5">
                <a:cs typeface="Source Sans Pro Light"/>
              </a:rPr>
              <a:t>viewed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third.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orbital </a:t>
            </a:r>
            <a:r>
              <a:rPr lang="en-US" i="1">
                <a:cs typeface="Source Sans Pro Light"/>
              </a:rPr>
              <a:t>plane of the  Moon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tilted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with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respect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orbital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plane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4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Earth.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Therefore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eclipses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can</a:t>
            </a:r>
            <a:r>
              <a:rPr lang="en-US" i="1" spc="-4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occur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only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when  the Moon is close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intersection </a:t>
            </a:r>
            <a:r>
              <a:rPr lang="en-US" i="1">
                <a:cs typeface="Source Sans Pro Light"/>
              </a:rPr>
              <a:t>of these two planes. We </a:t>
            </a:r>
            <a:r>
              <a:rPr lang="en-US" i="1" spc="-5">
                <a:cs typeface="Source Sans Pro Light"/>
              </a:rPr>
              <a:t>call </a:t>
            </a:r>
            <a:r>
              <a:rPr lang="en-US" i="1">
                <a:cs typeface="Source Sans Pro Light"/>
              </a:rPr>
              <a:t>them the nodes. The Sun,  Earth, and nodes </a:t>
            </a:r>
            <a:r>
              <a:rPr lang="en-US" i="1" spc="-5">
                <a:cs typeface="Source Sans Pro Light"/>
              </a:rPr>
              <a:t>are </a:t>
            </a:r>
            <a:r>
              <a:rPr lang="en-US" i="1">
                <a:cs typeface="Source Sans Pro Light"/>
              </a:rPr>
              <a:t>aligned </a:t>
            </a:r>
            <a:r>
              <a:rPr lang="en-US" i="1" spc="-5">
                <a:cs typeface="Source Sans Pro Light"/>
              </a:rPr>
              <a:t>twice </a:t>
            </a:r>
            <a:r>
              <a:rPr lang="en-US" i="1">
                <a:cs typeface="Source Sans Pro Light"/>
              </a:rPr>
              <a:t>a </a:t>
            </a:r>
            <a:r>
              <a:rPr lang="en-US" i="1" spc="-15">
                <a:cs typeface="Source Sans Pro Light"/>
              </a:rPr>
              <a:t>year. </a:t>
            </a:r>
            <a:r>
              <a:rPr lang="en-US" i="1">
                <a:cs typeface="Source Sans Pro Light"/>
              </a:rPr>
              <a:t>A lunar eclipse </a:t>
            </a:r>
            <a:r>
              <a:rPr lang="en-US" i="1" spc="-10">
                <a:cs typeface="Source Sans Pro Light"/>
              </a:rPr>
              <a:t>occurs </a:t>
            </a:r>
            <a:r>
              <a:rPr lang="en-US" i="1">
                <a:cs typeface="Source Sans Pro Light"/>
              </a:rPr>
              <a:t>when Earth passes </a:t>
            </a:r>
            <a:r>
              <a:rPr lang="en-US" i="1" spc="-5">
                <a:cs typeface="Source Sans Pro Light"/>
              </a:rPr>
              <a:t>between 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Moon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Sun,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Earth's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shadow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obscures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moon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portion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5">
                <a:cs typeface="Source Sans Pro Light"/>
              </a:rPr>
              <a:t>it.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solar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eclipse  </a:t>
            </a:r>
            <a:r>
              <a:rPr lang="en-US" i="1" spc="-10">
                <a:cs typeface="Source Sans Pro Light"/>
              </a:rPr>
              <a:t>occurs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when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Moon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passes</a:t>
            </a:r>
            <a:r>
              <a:rPr lang="en-US" i="1" spc="-2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between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Earth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Sun,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blocking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all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or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portion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of</a:t>
            </a:r>
            <a:r>
              <a:rPr lang="en-US" i="1" spc="-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Sun.  An eclipse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</a:t>
            </a:r>
            <a:r>
              <a:rPr lang="en-US" i="1" spc="-5">
                <a:cs typeface="Source Sans Pro Light"/>
              </a:rPr>
              <a:t>total, </a:t>
            </a:r>
            <a:r>
              <a:rPr lang="en-US" i="1">
                <a:cs typeface="Source Sans Pro Light"/>
              </a:rPr>
              <a:t>partial, or</a:t>
            </a:r>
            <a:r>
              <a:rPr lang="en-US" i="1" spc="1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annular.</a:t>
            </a:r>
            <a:endParaRPr lang="en-US">
              <a:cs typeface="Source Sans Pro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3C55D3-885F-4116-B0D8-4062341D1A88}"/>
              </a:ext>
            </a:extLst>
          </p:cNvPr>
          <p:cNvGrpSpPr/>
          <p:nvPr/>
        </p:nvGrpSpPr>
        <p:grpSpPr>
          <a:xfrm>
            <a:off x="0" y="556300"/>
            <a:ext cx="6533356" cy="828000"/>
            <a:chOff x="0" y="469900"/>
            <a:chExt cx="6533356" cy="828000"/>
          </a:xfrm>
        </p:grpSpPr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78A9277C-5B76-47B7-9B1A-02D53BCE8A65}"/>
                </a:ext>
              </a:extLst>
            </p:cNvPr>
            <p:cNvSpPr/>
            <p:nvPr/>
          </p:nvSpPr>
          <p:spPr>
            <a:xfrm>
              <a:off x="1524000" y="469900"/>
              <a:ext cx="5009356" cy="828000"/>
            </a:xfrm>
            <a:custGeom>
              <a:avLst/>
              <a:gdLst/>
              <a:ahLst/>
              <a:cxnLst/>
              <a:rect l="l" t="t" r="r" b="b"/>
              <a:pathLst>
                <a:path w="2588895" h="437515">
                  <a:moveTo>
                    <a:pt x="2369985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2369985" y="437153"/>
                  </a:lnTo>
                  <a:lnTo>
                    <a:pt x="2420102" y="431380"/>
                  </a:lnTo>
                  <a:lnTo>
                    <a:pt x="2466109" y="414936"/>
                  </a:lnTo>
                  <a:lnTo>
                    <a:pt x="2506693" y="389134"/>
                  </a:lnTo>
                  <a:lnTo>
                    <a:pt x="2540543" y="355285"/>
                  </a:lnTo>
                  <a:lnTo>
                    <a:pt x="2566345" y="314701"/>
                  </a:lnTo>
                  <a:lnTo>
                    <a:pt x="2582789" y="268694"/>
                  </a:lnTo>
                  <a:lnTo>
                    <a:pt x="2588562" y="218577"/>
                  </a:lnTo>
                  <a:lnTo>
                    <a:pt x="2582789" y="168459"/>
                  </a:lnTo>
                  <a:lnTo>
                    <a:pt x="2566345" y="122452"/>
                  </a:lnTo>
                  <a:lnTo>
                    <a:pt x="2540543" y="81868"/>
                  </a:lnTo>
                  <a:lnTo>
                    <a:pt x="2506693" y="48018"/>
                  </a:lnTo>
                  <a:lnTo>
                    <a:pt x="2466109" y="22216"/>
                  </a:lnTo>
                  <a:lnTo>
                    <a:pt x="2420102" y="5772"/>
                  </a:lnTo>
                  <a:lnTo>
                    <a:pt x="2369985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69900"/>
              <a:ext cx="5618956" cy="828000"/>
            </a:xfrm>
            <a:custGeom>
              <a:avLst/>
              <a:gdLst/>
              <a:ahLst/>
              <a:cxnLst/>
              <a:rect l="l" t="t" r="r" b="b"/>
              <a:pathLst>
                <a:path w="2588895" h="437515">
                  <a:moveTo>
                    <a:pt x="2369985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2369985" y="437153"/>
                  </a:lnTo>
                  <a:lnTo>
                    <a:pt x="2420102" y="431380"/>
                  </a:lnTo>
                  <a:lnTo>
                    <a:pt x="2466109" y="414936"/>
                  </a:lnTo>
                  <a:lnTo>
                    <a:pt x="2506693" y="389134"/>
                  </a:lnTo>
                  <a:lnTo>
                    <a:pt x="2540543" y="355285"/>
                  </a:lnTo>
                  <a:lnTo>
                    <a:pt x="2566345" y="314701"/>
                  </a:lnTo>
                  <a:lnTo>
                    <a:pt x="2582789" y="268694"/>
                  </a:lnTo>
                  <a:lnTo>
                    <a:pt x="2588562" y="218577"/>
                  </a:lnTo>
                  <a:lnTo>
                    <a:pt x="2582789" y="168459"/>
                  </a:lnTo>
                  <a:lnTo>
                    <a:pt x="2566345" y="122452"/>
                  </a:lnTo>
                  <a:lnTo>
                    <a:pt x="2540543" y="81868"/>
                  </a:lnTo>
                  <a:lnTo>
                    <a:pt x="2506693" y="48018"/>
                  </a:lnTo>
                  <a:lnTo>
                    <a:pt x="2466109" y="22216"/>
                  </a:lnTo>
                  <a:lnTo>
                    <a:pt x="2420102" y="5772"/>
                  </a:lnTo>
                  <a:lnTo>
                    <a:pt x="2369985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5956" y="748445"/>
            <a:ext cx="4648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en-US" sz="2800" b="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 b="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b="0" spc="10">
                <a:solidFill>
                  <a:srgbClr val="FFFFFF"/>
                </a:solidFill>
                <a:cs typeface="Source Sans Pro Light"/>
              </a:rPr>
              <a:t>Every </a:t>
            </a:r>
            <a:r>
              <a:rPr lang="en-US" sz="2800" b="0" spc="-10">
                <a:solidFill>
                  <a:srgbClr val="FFFFFF"/>
                </a:solidFill>
                <a:cs typeface="Source Sans Pro Light"/>
              </a:rPr>
              <a:t>cell </a:t>
            </a:r>
            <a:r>
              <a:rPr lang="en-US" sz="2800" b="0">
                <a:solidFill>
                  <a:srgbClr val="FFFFFF"/>
                </a:solidFill>
                <a:cs typeface="Source Sans Pro Light"/>
              </a:rPr>
              <a:t>is</a:t>
            </a:r>
            <a:r>
              <a:rPr lang="en-US" sz="2800" b="0" spc="-4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b="0">
                <a:solidFill>
                  <a:srgbClr val="FFFFFF"/>
                </a:solidFill>
                <a:cs typeface="Source Sans Pro Light"/>
              </a:rPr>
              <a:t>unique</a:t>
            </a:r>
            <a:endParaRPr lang="en-US" sz="280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BF6CB6-90E5-4A10-B182-0D4391FB14A8}"/>
              </a:ext>
            </a:extLst>
          </p:cNvPr>
          <p:cNvGrpSpPr/>
          <p:nvPr/>
        </p:nvGrpSpPr>
        <p:grpSpPr>
          <a:xfrm>
            <a:off x="17036256" y="698500"/>
            <a:ext cx="469900" cy="541020"/>
            <a:chOff x="12267581" y="683761"/>
            <a:chExt cx="469900" cy="541020"/>
          </a:xfrm>
        </p:grpSpPr>
        <p:sp>
          <p:nvSpPr>
            <p:cNvPr id="12" name="object 12"/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>
                <a:cs typeface="Source Sans Pro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>
                <a:cs typeface="Source Sans Pro"/>
              </a:endParaRPr>
            </a:p>
          </p:txBody>
        </p:sp>
      </p:grpSp>
      <p:sp>
        <p:nvSpPr>
          <p:cNvPr id="43" name="object 3">
            <a:hlinkClick r:id="rId2"/>
            <a:extLst>
              <a:ext uri="{FF2B5EF4-FFF2-40B4-BE49-F238E27FC236}">
                <a16:creationId xmlns:a16="http://schemas.microsoft.com/office/drawing/2014/main" id="{3FFCE1F5-CBB2-4E3A-8E18-20EE9F6AC8DE}"/>
              </a:ext>
            </a:extLst>
          </p:cNvPr>
          <p:cNvSpPr/>
          <p:nvPr/>
        </p:nvSpPr>
        <p:spPr>
          <a:xfrm>
            <a:off x="9281862" y="5417107"/>
            <a:ext cx="9292872" cy="3815794"/>
          </a:xfrm>
          <a:prstGeom prst="rect">
            <a:avLst/>
          </a:prstGeom>
          <a:blipFill>
            <a:blip r:embed="rId3" cstate="print"/>
            <a:stretch>
              <a:fillRect b="-614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">
            <a:hlinkClick r:id="rId4"/>
            <a:extLst>
              <a:ext uri="{FF2B5EF4-FFF2-40B4-BE49-F238E27FC236}">
                <a16:creationId xmlns:a16="http://schemas.microsoft.com/office/drawing/2014/main" id="{FF44CE77-C37C-4EEF-9C7D-6A051320F2D9}"/>
              </a:ext>
            </a:extLst>
          </p:cNvPr>
          <p:cNvSpPr/>
          <p:nvPr/>
        </p:nvSpPr>
        <p:spPr>
          <a:xfrm>
            <a:off x="-858044" y="3822700"/>
            <a:ext cx="11118574" cy="6158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997DB0-B3F5-4EE4-9287-BA8C2851D6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1B71A03A-EF55-4049-ACEF-463A42FFAD77}"/>
              </a:ext>
            </a:extLst>
          </p:cNvPr>
          <p:cNvSpPr txBox="1"/>
          <p:nvPr/>
        </p:nvSpPr>
        <p:spPr>
          <a:xfrm>
            <a:off x="12095956" y="9346600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Click to open in Lifeliqe</a:t>
            </a:r>
            <a:endParaRPr lang="cs-C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D7CAC-F9BA-46F8-8E39-3918D5CAF66F}"/>
              </a:ext>
            </a:extLst>
          </p:cNvPr>
          <p:cNvSpPr txBox="1"/>
          <p:nvPr/>
        </p:nvSpPr>
        <p:spPr>
          <a:xfrm>
            <a:off x="3215343" y="9346600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Click to open in Lifeliqe</a:t>
            </a:r>
            <a:endParaRPr lang="cs-C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8140A93D-0449-4A80-AF27-54E6985B212E}"/>
              </a:ext>
            </a:extLst>
          </p:cNvPr>
          <p:cNvSpPr/>
          <p:nvPr/>
        </p:nvSpPr>
        <p:spPr>
          <a:xfrm>
            <a:off x="0" y="5563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1200106-1CA4-481F-9290-DA719B20AE10}"/>
              </a:ext>
            </a:extLst>
          </p:cNvPr>
          <p:cNvSpPr txBox="1"/>
          <p:nvPr/>
        </p:nvSpPr>
        <p:spPr>
          <a:xfrm>
            <a:off x="673100" y="748445"/>
            <a:ext cx="668654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>
                <a:solidFill>
                  <a:srgbClr val="FFFFFF"/>
                </a:solidFill>
                <a:cs typeface="Source Sans Pro Light"/>
              </a:rPr>
              <a:t>6. Final </a:t>
            </a:r>
            <a:r>
              <a:rPr lang="pt-BR" sz="2800" spc="-10">
                <a:solidFill>
                  <a:srgbClr val="FFFFFF"/>
                </a:solidFill>
                <a:cs typeface="Source Sans Pro Light"/>
              </a:rPr>
              <a:t>Exercise </a:t>
            </a:r>
            <a:r>
              <a:rPr lang="pt-BR" sz="2800">
                <a:solidFill>
                  <a:srgbClr val="FFFFFF"/>
                </a:solidFill>
                <a:cs typeface="Source Sans Pro Light"/>
              </a:rPr>
              <a:t>- </a:t>
            </a:r>
            <a:r>
              <a:rPr lang="pt-BR" sz="2800" spc="-5">
                <a:solidFill>
                  <a:srgbClr val="FFFFFF"/>
                </a:solidFill>
                <a:cs typeface="Source Sans Pro Light"/>
              </a:rPr>
              <a:t>Lunar</a:t>
            </a:r>
            <a:r>
              <a:rPr lang="pt-BR" sz="2800" spc="-6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pt-BR" sz="2800" spc="-5">
                <a:solidFill>
                  <a:srgbClr val="FFFFFF"/>
                </a:solidFill>
                <a:cs typeface="Source Sans Pro Light"/>
              </a:rPr>
              <a:t>phases</a:t>
            </a:r>
            <a:endParaRPr lang="pt-BR" sz="2800">
              <a:cs typeface="Source Sans Pro Light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9230BDB-B9E8-48AC-89A5-C9AF40D2264B}"/>
              </a:ext>
            </a:extLst>
          </p:cNvPr>
          <p:cNvSpPr txBox="1"/>
          <p:nvPr/>
        </p:nvSpPr>
        <p:spPr>
          <a:xfrm>
            <a:off x="994356" y="1612900"/>
            <a:ext cx="17197599" cy="3057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 i="1">
                <a:cs typeface="Source Sans Pro Light"/>
              </a:rPr>
              <a:t>The Moon is not </a:t>
            </a:r>
            <a:r>
              <a:rPr lang="en-US" sz="1600" i="1" spc="-5">
                <a:cs typeface="Source Sans Pro Light"/>
              </a:rPr>
              <a:t>illuminated by </a:t>
            </a:r>
            <a:r>
              <a:rPr lang="en-US" sz="1600" i="1">
                <a:cs typeface="Source Sans Pro Light"/>
              </a:rPr>
              <a:t>the Sun </a:t>
            </a:r>
            <a:r>
              <a:rPr lang="en-US" sz="1600" i="1" spc="-5">
                <a:cs typeface="Source Sans Pro Light"/>
              </a:rPr>
              <a:t>consistently </a:t>
            </a:r>
            <a:r>
              <a:rPr lang="en-US" sz="1600" i="1">
                <a:cs typeface="Source Sans Pro Light"/>
              </a:rPr>
              <a:t>during its </a:t>
            </a:r>
            <a:r>
              <a:rPr lang="en-US" sz="1600" i="1" spc="-5">
                <a:cs typeface="Source Sans Pro Light"/>
              </a:rPr>
              <a:t>movement around </a:t>
            </a:r>
            <a:r>
              <a:rPr lang="en-US" sz="1600" i="1">
                <a:cs typeface="Source Sans Pro Light"/>
              </a:rPr>
              <a:t>the Earth.  The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shape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of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 spc="-5">
                <a:cs typeface="Source Sans Pro Light"/>
              </a:rPr>
              <a:t>illuminated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portion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of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Moon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as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seen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 spc="-5">
                <a:cs typeface="Source Sans Pro Light"/>
              </a:rPr>
              <a:t>by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an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observer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on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Earth</a:t>
            </a:r>
            <a:r>
              <a:rPr lang="en-US" sz="1600" i="1" spc="-2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is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 spc="-5">
                <a:cs typeface="Source Sans Pro Light"/>
              </a:rPr>
              <a:t>called</a:t>
            </a:r>
            <a:r>
              <a:rPr lang="en-US" sz="1600" i="1" spc="-1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  lunar phase. The lunar phases change </a:t>
            </a:r>
            <a:r>
              <a:rPr lang="en-US" sz="1600" i="1" spc="-5">
                <a:cs typeface="Source Sans Pro Light"/>
              </a:rPr>
              <a:t>periodically. </a:t>
            </a:r>
            <a:r>
              <a:rPr lang="en-US" sz="1600" i="1">
                <a:cs typeface="Source Sans Pro Light"/>
              </a:rPr>
              <a:t>We always see the same lunar side </a:t>
            </a:r>
            <a:r>
              <a:rPr lang="en-US" sz="1600" i="1" spc="-10">
                <a:cs typeface="Source Sans Pro Light"/>
              </a:rPr>
              <a:t>from 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Earth.</a:t>
            </a:r>
            <a:endParaRPr lang="en-US" sz="160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z="1600" i="1">
                <a:cs typeface="Source Sans Pro Light"/>
              </a:rPr>
              <a:t>We distinguish eight </a:t>
            </a:r>
            <a:r>
              <a:rPr lang="en-US" sz="1600" i="1" spc="-5">
                <a:cs typeface="Source Sans Pro Light"/>
              </a:rPr>
              <a:t>typical </a:t>
            </a:r>
            <a:r>
              <a:rPr lang="en-US" sz="1600" i="1">
                <a:cs typeface="Source Sans Pro Light"/>
              </a:rPr>
              <a:t>lunar phases. In fact, </a:t>
            </a:r>
            <a:r>
              <a:rPr lang="en-US" sz="1600" i="1" spc="-5">
                <a:cs typeface="Source Sans Pro Light"/>
              </a:rPr>
              <a:t>more </a:t>
            </a:r>
            <a:r>
              <a:rPr lang="en-US" sz="1600" i="1" spc="-15">
                <a:cs typeface="Source Sans Pro Light"/>
              </a:rPr>
              <a:t>often </a:t>
            </a:r>
            <a:r>
              <a:rPr lang="en-US" sz="1600" i="1">
                <a:cs typeface="Source Sans Pro Light"/>
              </a:rPr>
              <a:t>we </a:t>
            </a:r>
            <a:r>
              <a:rPr lang="en-US" sz="1600" i="1" spc="-5">
                <a:cs typeface="Source Sans Pro Light"/>
              </a:rPr>
              <a:t>tend </a:t>
            </a:r>
            <a:r>
              <a:rPr lang="en-US" sz="1600" i="1" spc="-10">
                <a:cs typeface="Source Sans Pro Light"/>
              </a:rPr>
              <a:t>to </a:t>
            </a:r>
            <a:r>
              <a:rPr lang="en-US" sz="1600" i="1">
                <a:cs typeface="Source Sans Pro Light"/>
              </a:rPr>
              <a:t>speak only about the  </a:t>
            </a:r>
            <a:r>
              <a:rPr lang="en-US" sz="1600" i="1" spc="-5">
                <a:cs typeface="Source Sans Pro Light"/>
              </a:rPr>
              <a:t>four </a:t>
            </a:r>
            <a:r>
              <a:rPr lang="en-US" sz="1600" i="1">
                <a:cs typeface="Source Sans Pro Light"/>
              </a:rPr>
              <a:t>principal lunar phases. </a:t>
            </a:r>
            <a:r>
              <a:rPr lang="en-US" sz="1600" i="1" spc="-5">
                <a:cs typeface="Source Sans Pro Light"/>
              </a:rPr>
              <a:t>They are </a:t>
            </a:r>
            <a:r>
              <a:rPr lang="en-US" sz="1600" i="1">
                <a:cs typeface="Source Sans Pro Light"/>
              </a:rPr>
              <a:t>the </a:t>
            </a:r>
            <a:r>
              <a:rPr lang="en-US" sz="1600" i="1" spc="-5">
                <a:cs typeface="Source Sans Pro Light"/>
              </a:rPr>
              <a:t>New </a:t>
            </a:r>
            <a:r>
              <a:rPr lang="en-US" sz="1600" i="1">
                <a:cs typeface="Source Sans Pro Light"/>
              </a:rPr>
              <a:t>Moon, </a:t>
            </a:r>
            <a:r>
              <a:rPr lang="en-US" sz="1600" i="1" spc="-5">
                <a:cs typeface="Source Sans Pro Light"/>
              </a:rPr>
              <a:t>First </a:t>
            </a:r>
            <a:r>
              <a:rPr lang="en-US" sz="1600" i="1" spc="-10">
                <a:cs typeface="Source Sans Pro Light"/>
              </a:rPr>
              <a:t>Quarter, </a:t>
            </a:r>
            <a:r>
              <a:rPr lang="en-US" sz="1600" i="1" spc="-5">
                <a:cs typeface="Source Sans Pro Light"/>
              </a:rPr>
              <a:t>Full </a:t>
            </a:r>
            <a:r>
              <a:rPr lang="en-US" sz="1600" i="1">
                <a:cs typeface="Source Sans Pro Light"/>
              </a:rPr>
              <a:t>Moon, and</a:t>
            </a:r>
            <a:r>
              <a:rPr lang="en-US" sz="1600" i="1" spc="105">
                <a:cs typeface="Source Sans Pro Light"/>
              </a:rPr>
              <a:t> </a:t>
            </a:r>
            <a:r>
              <a:rPr lang="en-US" sz="1600" i="1" spc="-5">
                <a:cs typeface="Source Sans Pro Light"/>
              </a:rPr>
              <a:t>Third  </a:t>
            </a:r>
            <a:r>
              <a:rPr lang="en-US" sz="1600" i="1" spc="-10">
                <a:cs typeface="Source Sans Pro Light"/>
              </a:rPr>
              <a:t>Quarter. </a:t>
            </a:r>
            <a:r>
              <a:rPr lang="en-US" sz="1600" i="1">
                <a:cs typeface="Source Sans Pro Light"/>
              </a:rPr>
              <a:t>The </a:t>
            </a:r>
            <a:r>
              <a:rPr lang="en-US" sz="1600" i="1" spc="-5">
                <a:cs typeface="Source Sans Pro Light"/>
              </a:rPr>
              <a:t>differences </a:t>
            </a:r>
            <a:r>
              <a:rPr lang="en-US" sz="1600" i="1">
                <a:cs typeface="Source Sans Pro Light"/>
              </a:rPr>
              <a:t>in the </a:t>
            </a:r>
            <a:r>
              <a:rPr lang="en-US" sz="1600" i="1" spc="-5">
                <a:cs typeface="Source Sans Pro Light"/>
              </a:rPr>
              <a:t>appearance </a:t>
            </a:r>
            <a:r>
              <a:rPr lang="en-US" sz="1600" i="1">
                <a:cs typeface="Source Sans Pro Light"/>
              </a:rPr>
              <a:t>of these phases </a:t>
            </a:r>
            <a:r>
              <a:rPr lang="en-US" sz="1600" i="1" spc="-5">
                <a:cs typeface="Source Sans Pro Light"/>
              </a:rPr>
              <a:t>are </a:t>
            </a:r>
            <a:r>
              <a:rPr lang="en-US" sz="1600" i="1">
                <a:cs typeface="Source Sans Pro Light"/>
              </a:rPr>
              <a:t>most </a:t>
            </a:r>
            <a:r>
              <a:rPr lang="en-US" sz="1600" i="1" spc="-5">
                <a:cs typeface="Source Sans Pro Light"/>
              </a:rPr>
              <a:t>evident </a:t>
            </a:r>
            <a:r>
              <a:rPr lang="en-US" sz="1600" i="1">
                <a:cs typeface="Source Sans Pro Light"/>
              </a:rPr>
              <a:t>in the </a:t>
            </a:r>
            <a:r>
              <a:rPr lang="en-US" sz="1600" i="1" spc="-5">
                <a:cs typeface="Source Sans Pro Light"/>
              </a:rPr>
              <a:t>First </a:t>
            </a:r>
            <a:r>
              <a:rPr lang="en-US" sz="1600" i="1">
                <a:cs typeface="Source Sans Pro Light"/>
              </a:rPr>
              <a:t>and  </a:t>
            </a:r>
            <a:r>
              <a:rPr lang="en-US" sz="1600" i="1" spc="-5">
                <a:cs typeface="Source Sans Pro Light"/>
              </a:rPr>
              <a:t>Third Quarter </a:t>
            </a:r>
            <a:r>
              <a:rPr lang="en-US" sz="1600" i="1">
                <a:cs typeface="Source Sans Pro Light"/>
              </a:rPr>
              <a:t>phases. In the </a:t>
            </a:r>
            <a:r>
              <a:rPr lang="en-US" sz="1600" i="1" spc="-5">
                <a:cs typeface="Source Sans Pro Light"/>
              </a:rPr>
              <a:t>first </a:t>
            </a:r>
            <a:r>
              <a:rPr lang="en-US" sz="1600" i="1">
                <a:cs typeface="Source Sans Pro Light"/>
              </a:rPr>
              <a:t>one, we observe the right side of the Moon </a:t>
            </a:r>
            <a:r>
              <a:rPr lang="en-US" sz="1600" i="1" spc="-5">
                <a:cs typeface="Source Sans Pro Light"/>
              </a:rPr>
              <a:t>illuminated. </a:t>
            </a:r>
            <a:r>
              <a:rPr lang="en-US" sz="1600" i="1">
                <a:cs typeface="Source Sans Pro Light"/>
              </a:rPr>
              <a:t>The  </a:t>
            </a:r>
            <a:r>
              <a:rPr lang="en-US" sz="1600" i="1" spc="-5">
                <a:cs typeface="Source Sans Pro Light"/>
              </a:rPr>
              <a:t>illuminated </a:t>
            </a:r>
            <a:r>
              <a:rPr lang="en-US" sz="1600" i="1">
                <a:cs typeface="Source Sans Pro Light"/>
              </a:rPr>
              <a:t>right portion of the Moon means </a:t>
            </a:r>
            <a:r>
              <a:rPr lang="en-US" sz="1600" i="1" spc="-5">
                <a:cs typeface="Source Sans Pro Light"/>
              </a:rPr>
              <a:t>for </a:t>
            </a:r>
            <a:r>
              <a:rPr lang="en-US" sz="1600" i="1">
                <a:cs typeface="Source Sans Pro Light"/>
              </a:rPr>
              <a:t>the observer in the northern </a:t>
            </a:r>
            <a:r>
              <a:rPr lang="en-US" sz="1600" i="1" spc="-5">
                <a:cs typeface="Source Sans Pro Light"/>
              </a:rPr>
              <a:t>hemisphere </a:t>
            </a:r>
            <a:r>
              <a:rPr lang="en-US" sz="1600" i="1">
                <a:cs typeface="Source Sans Pro Light"/>
              </a:rPr>
              <a:t>that  the part is always </a:t>
            </a:r>
            <a:r>
              <a:rPr lang="en-US" sz="1600" i="1" spc="-5">
                <a:cs typeface="Source Sans Pro Light"/>
              </a:rPr>
              <a:t>growing (referred </a:t>
            </a:r>
            <a:r>
              <a:rPr lang="en-US" sz="1600" i="1" spc="-10">
                <a:cs typeface="Source Sans Pro Light"/>
              </a:rPr>
              <a:t>to </a:t>
            </a:r>
            <a:r>
              <a:rPr lang="en-US" sz="1600" i="1">
                <a:cs typeface="Source Sans Pro Light"/>
              </a:rPr>
              <a:t>as Waxing). If the right side of the Moon is dark </a:t>
            </a:r>
            <a:r>
              <a:rPr lang="en-US" sz="1600" i="1" spc="-5">
                <a:cs typeface="Source Sans Pro Light"/>
              </a:rPr>
              <a:t>(Third  Quarter),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then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light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part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is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shrinking,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and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Moon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is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 spc="-10">
                <a:cs typeface="Source Sans Pro Light"/>
              </a:rPr>
              <a:t>referred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 spc="-10">
                <a:cs typeface="Source Sans Pro Light"/>
              </a:rPr>
              <a:t>to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as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Waning.</a:t>
            </a:r>
            <a:r>
              <a:rPr lang="en-US" sz="1600" i="1" spc="-45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In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the</a:t>
            </a:r>
            <a:r>
              <a:rPr lang="en-US" sz="1600" i="1" spc="-40">
                <a:cs typeface="Source Sans Pro Light"/>
              </a:rPr>
              <a:t> </a:t>
            </a:r>
            <a:r>
              <a:rPr lang="en-US" sz="1600" i="1">
                <a:cs typeface="Source Sans Pro Light"/>
              </a:rPr>
              <a:t>southern  </a:t>
            </a:r>
            <a:r>
              <a:rPr lang="en-US" sz="1600" i="1" spc="-5">
                <a:cs typeface="Source Sans Pro Light"/>
              </a:rPr>
              <a:t>hemisphere </a:t>
            </a:r>
            <a:r>
              <a:rPr lang="en-US" sz="1600" i="1">
                <a:cs typeface="Source Sans Pro Light"/>
              </a:rPr>
              <a:t>the Moon is observed </a:t>
            </a:r>
            <a:r>
              <a:rPr lang="en-US" sz="1600" i="1" spc="-10">
                <a:cs typeface="Source Sans Pro Light"/>
              </a:rPr>
              <a:t>from </a:t>
            </a:r>
            <a:r>
              <a:rPr lang="en-US" sz="1600" i="1">
                <a:cs typeface="Source Sans Pro Light"/>
              </a:rPr>
              <a:t>a </a:t>
            </a:r>
            <a:r>
              <a:rPr lang="en-US" sz="1600" i="1" spc="-5">
                <a:cs typeface="Source Sans Pro Light"/>
              </a:rPr>
              <a:t>perspective inverted </a:t>
            </a:r>
            <a:r>
              <a:rPr lang="en-US" sz="1600" i="1" spc="-10">
                <a:cs typeface="Source Sans Pro Light"/>
              </a:rPr>
              <a:t>to </a:t>
            </a:r>
            <a:r>
              <a:rPr lang="en-US" sz="1600" i="1">
                <a:cs typeface="Source Sans Pro Light"/>
              </a:rPr>
              <a:t>that of the northern  </a:t>
            </a:r>
            <a:r>
              <a:rPr lang="en-US" sz="1600" i="1" spc="-5">
                <a:cs typeface="Source Sans Pro Light"/>
              </a:rPr>
              <a:t>hemisphere.</a:t>
            </a:r>
            <a:endParaRPr lang="en-US" sz="1600">
              <a:cs typeface="Source Sans Pro Light"/>
            </a:endParaRPr>
          </a:p>
          <a:p>
            <a:pPr marL="701040" indent="-28575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Source Sans Pro Light"/>
              </a:rPr>
              <a:t>Open the </a:t>
            </a:r>
            <a:r>
              <a:rPr lang="en-US" sz="1600" spc="-5">
                <a:cs typeface="Source Sans Pro Light"/>
              </a:rPr>
              <a:t>scene </a:t>
            </a:r>
            <a:r>
              <a:rPr lang="en-US" sz="1600" spc="-5">
                <a:cs typeface="Source Sans Pro"/>
              </a:rPr>
              <a:t>Lunar phases </a:t>
            </a:r>
            <a:r>
              <a:rPr lang="en-US" sz="1600">
                <a:cs typeface="Source Sans Pro"/>
              </a:rPr>
              <a:t>- gallery </a:t>
            </a:r>
            <a:r>
              <a:rPr lang="en-US" sz="1600" spc="-5">
                <a:cs typeface="Source Sans Pro Light"/>
              </a:rPr>
              <a:t>and project </a:t>
            </a:r>
            <a:r>
              <a:rPr lang="en-US" sz="1600">
                <a:cs typeface="Source Sans Pro Light"/>
              </a:rPr>
              <a:t>it on the</a:t>
            </a:r>
            <a:r>
              <a:rPr lang="en-US" sz="1600" spc="-10">
                <a:cs typeface="Source Sans Pro Light"/>
              </a:rPr>
              <a:t> board.</a:t>
            </a:r>
            <a:endParaRPr lang="en-US" sz="1600">
              <a:cs typeface="Source Sans Pro Light"/>
            </a:endParaRPr>
          </a:p>
          <a:p>
            <a:pPr marL="701040" marR="508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5">
                <a:cs typeface="Source Sans Pro Light"/>
              </a:rPr>
              <a:t>Select three students </a:t>
            </a:r>
            <a:r>
              <a:rPr lang="en-US" sz="1600" spc="-10">
                <a:cs typeface="Source Sans Pro Light"/>
              </a:rPr>
              <a:t>again to </a:t>
            </a:r>
            <a:r>
              <a:rPr lang="en-US" sz="1600" spc="-5">
                <a:cs typeface="Source Sans Pro Light"/>
              </a:rPr>
              <a:t>represent </a:t>
            </a:r>
            <a:r>
              <a:rPr lang="en-US" sz="1600">
                <a:cs typeface="Source Sans Pro Light"/>
              </a:rPr>
              <a:t>the Sun, Moon,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Earth,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equip them  with models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lamp </a:t>
            </a:r>
            <a:r>
              <a:rPr lang="en-US" sz="1600">
                <a:cs typeface="Source Sans Pro Light"/>
              </a:rPr>
              <a:t>(the</a:t>
            </a:r>
            <a:r>
              <a:rPr lang="en-US" sz="1600" spc="5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Sun).</a:t>
            </a:r>
          </a:p>
          <a:p>
            <a:pPr marL="701040" marR="508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cs typeface="Source Sans Pro Light"/>
              </a:rPr>
              <a:t>Click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through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the</a:t>
            </a:r>
            <a:r>
              <a:rPr lang="en-US" sz="1600" spc="-25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lunar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phases</a:t>
            </a:r>
            <a:r>
              <a:rPr lang="en-US" sz="1600" spc="-25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in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the</a:t>
            </a:r>
            <a:r>
              <a:rPr lang="en-US" sz="1600" spc="-35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gallery,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and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instruct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the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students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 spc="-10">
                <a:cs typeface="Source Sans Pro Light"/>
              </a:rPr>
              <a:t>to</a:t>
            </a:r>
            <a:r>
              <a:rPr lang="en-US" sz="1600" spc="-35">
                <a:cs typeface="Source Sans Pro Light"/>
              </a:rPr>
              <a:t> </a:t>
            </a:r>
            <a:r>
              <a:rPr lang="en-US" sz="1600" spc="-15">
                <a:cs typeface="Source Sans Pro Light"/>
              </a:rPr>
              <a:t>recreate</a:t>
            </a:r>
            <a:r>
              <a:rPr lang="en-US" sz="1600" spc="-3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the  positions of the Sun, Earth,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Moon </a:t>
            </a:r>
            <a:r>
              <a:rPr lang="en-US" sz="1600" spc="-10">
                <a:cs typeface="Source Sans Pro Light"/>
              </a:rPr>
              <a:t>to obtain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same result as </a:t>
            </a:r>
            <a:r>
              <a:rPr lang="en-US" sz="1600">
                <a:cs typeface="Source Sans Pro Light"/>
              </a:rPr>
              <a:t>shown in </a:t>
            </a:r>
            <a:r>
              <a:rPr lang="en-US" sz="1600" spc="-10">
                <a:cs typeface="Source Sans Pro Light"/>
              </a:rPr>
              <a:t>each  </a:t>
            </a:r>
            <a:r>
              <a:rPr lang="en-US" sz="1600" spc="-5">
                <a:cs typeface="Source Sans Pro Light"/>
              </a:rPr>
              <a:t>particular picture. </a:t>
            </a:r>
            <a:r>
              <a:rPr lang="en-US" sz="1600" spc="-10">
                <a:cs typeface="Source Sans Pro Light"/>
              </a:rPr>
              <a:t>Let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other students </a:t>
            </a:r>
            <a:r>
              <a:rPr lang="en-US" sz="1600">
                <a:cs typeface="Source Sans Pro Light"/>
              </a:rPr>
              <a:t>give </a:t>
            </a:r>
            <a:r>
              <a:rPr lang="en-US" sz="1600" spc="-10">
                <a:cs typeface="Source Sans Pro Light"/>
              </a:rPr>
              <a:t>advice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 spc="-15">
                <a:cs typeface="Source Sans Pro Light"/>
              </a:rPr>
              <a:t>take </a:t>
            </a:r>
            <a:r>
              <a:rPr lang="en-US" sz="1600" spc="-10">
                <a:cs typeface="Source Sans Pro Light"/>
              </a:rPr>
              <a:t>notes to </a:t>
            </a:r>
            <a:r>
              <a:rPr lang="en-US" sz="1600" spc="-5">
                <a:cs typeface="Source Sans Pro Light"/>
              </a:rPr>
              <a:t>remember</a:t>
            </a:r>
            <a:r>
              <a:rPr lang="en-US" sz="1600" spc="-16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the  </a:t>
            </a:r>
            <a:r>
              <a:rPr lang="en-US" sz="1600" spc="-5">
                <a:cs typeface="Source Sans Pro Light"/>
              </a:rPr>
              <a:t>names </a:t>
            </a:r>
            <a:r>
              <a:rPr lang="en-US" sz="1600">
                <a:cs typeface="Source Sans Pro Light"/>
              </a:rPr>
              <a:t>of </a:t>
            </a:r>
            <a:r>
              <a:rPr lang="en-US" sz="1600" spc="-10">
                <a:cs typeface="Source Sans Pro Light"/>
              </a:rPr>
              <a:t>each </a:t>
            </a:r>
            <a:r>
              <a:rPr lang="en-US" sz="1600" spc="-5">
                <a:cs typeface="Source Sans Pro Light"/>
              </a:rPr>
              <a:t>phase. </a:t>
            </a:r>
            <a:r>
              <a:rPr lang="en-US" sz="1600" spc="-10">
                <a:cs typeface="Source Sans Pro Light"/>
              </a:rPr>
              <a:t>Let </a:t>
            </a:r>
            <a:r>
              <a:rPr lang="en-US" sz="1600" spc="-5">
                <a:cs typeface="Source Sans Pro Light"/>
              </a:rPr>
              <a:t>students switch roles </a:t>
            </a:r>
            <a:r>
              <a:rPr lang="en-US" sz="1600">
                <a:cs typeface="Source Sans Pro Light"/>
              </a:rPr>
              <a:t>in</a:t>
            </a:r>
            <a:r>
              <a:rPr lang="en-US" sz="1600" spc="40">
                <a:cs typeface="Source Sans Pro Light"/>
              </a:rPr>
              <a:t> </a:t>
            </a:r>
            <a:r>
              <a:rPr lang="en-US" sz="1600" spc="-5">
                <a:cs typeface="Source Sans Pro Light"/>
              </a:rPr>
              <a:t>practicing.</a:t>
            </a:r>
            <a:endParaRPr lang="en-US" sz="1600">
              <a:cs typeface="Source Sans Pro Light"/>
            </a:endParaRPr>
          </a:p>
          <a:p>
            <a:pPr marL="701040" marR="508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5">
                <a:cs typeface="Source Sans Pro Light"/>
              </a:rPr>
              <a:t>Once </a:t>
            </a:r>
            <a:r>
              <a:rPr lang="en-US" sz="1600">
                <a:cs typeface="Source Sans Pro Light"/>
              </a:rPr>
              <a:t>you </a:t>
            </a:r>
            <a:r>
              <a:rPr lang="en-US" sz="1600" spc="-5">
                <a:cs typeface="Source Sans Pro Light"/>
              </a:rPr>
              <a:t>have </a:t>
            </a:r>
            <a:r>
              <a:rPr lang="en-US" sz="1600" spc="-10">
                <a:cs typeface="Source Sans Pro Light"/>
              </a:rPr>
              <a:t>practiced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names and </a:t>
            </a:r>
            <a:r>
              <a:rPr lang="en-US" sz="1600">
                <a:cs typeface="Source Sans Pro Light"/>
              </a:rPr>
              <a:t>positions of </a:t>
            </a:r>
            <a:r>
              <a:rPr lang="en-US" sz="1600" spc="-5">
                <a:cs typeface="Source Sans Pro Light"/>
              </a:rPr>
              <a:t>all </a:t>
            </a:r>
            <a:r>
              <a:rPr lang="en-US" sz="1600">
                <a:cs typeface="Source Sans Pro Light"/>
              </a:rPr>
              <a:t>the </a:t>
            </a:r>
            <a:r>
              <a:rPr lang="en-US" sz="1600" spc="-5">
                <a:cs typeface="Source Sans Pro Light"/>
              </a:rPr>
              <a:t>phases </a:t>
            </a:r>
            <a:r>
              <a:rPr lang="en-US" sz="1600">
                <a:cs typeface="Source Sans Pro Light"/>
              </a:rPr>
              <a:t>enough, you </a:t>
            </a:r>
            <a:r>
              <a:rPr lang="en-US" sz="1600" spc="-10">
                <a:cs typeface="Source Sans Pro Light"/>
              </a:rPr>
              <a:t>can  </a:t>
            </a:r>
            <a:r>
              <a:rPr lang="en-US" sz="1600" spc="-5">
                <a:cs typeface="Source Sans Pro Light"/>
              </a:rPr>
              <a:t>play </a:t>
            </a:r>
            <a:r>
              <a:rPr lang="en-US" sz="1600" spc="-10">
                <a:cs typeface="Source Sans Pro Light"/>
              </a:rPr>
              <a:t>a game </a:t>
            </a:r>
            <a:r>
              <a:rPr lang="en-US" sz="1600">
                <a:cs typeface="Source Sans Pro Light"/>
              </a:rPr>
              <a:t>- </a:t>
            </a:r>
            <a:r>
              <a:rPr lang="en-US" sz="1600" spc="-5">
                <a:cs typeface="Source Sans Pro Light"/>
              </a:rPr>
              <a:t>randomly </a:t>
            </a:r>
            <a:r>
              <a:rPr lang="en-US" sz="1600" spc="-10">
                <a:cs typeface="Source Sans Pro Light"/>
              </a:rPr>
              <a:t>call </a:t>
            </a:r>
            <a:r>
              <a:rPr lang="en-US" sz="1600">
                <a:cs typeface="Source Sans Pro Light"/>
              </a:rPr>
              <a:t>out the </a:t>
            </a:r>
            <a:r>
              <a:rPr lang="en-US" sz="1600" spc="-5">
                <a:cs typeface="Source Sans Pro Light"/>
              </a:rPr>
              <a:t>names </a:t>
            </a:r>
            <a:r>
              <a:rPr lang="en-US" sz="1600">
                <a:cs typeface="Source Sans Pro Light"/>
              </a:rPr>
              <a:t>of </a:t>
            </a:r>
            <a:r>
              <a:rPr lang="en-US" sz="1600" spc="-5">
                <a:cs typeface="Source Sans Pro Light"/>
              </a:rPr>
              <a:t>phases and challenge students </a:t>
            </a:r>
            <a:r>
              <a:rPr lang="en-US" sz="1600" spc="-10">
                <a:cs typeface="Source Sans Pro Light"/>
              </a:rPr>
              <a:t>to  </a:t>
            </a:r>
            <a:r>
              <a:rPr lang="en-US" sz="1600" spc="-15">
                <a:cs typeface="Source Sans Pro Light"/>
              </a:rPr>
              <a:t>recreate </a:t>
            </a:r>
            <a:r>
              <a:rPr lang="en-US" sz="1600">
                <a:cs typeface="Source Sans Pro Light"/>
              </a:rPr>
              <a:t>them </a:t>
            </a:r>
            <a:r>
              <a:rPr lang="en-US" sz="1600" spc="-5">
                <a:cs typeface="Source Sans Pro Light"/>
              </a:rPr>
              <a:t>as </a:t>
            </a:r>
            <a:r>
              <a:rPr lang="en-US" sz="1600" spc="-15">
                <a:cs typeface="Source Sans Pro Light"/>
              </a:rPr>
              <a:t>fast </a:t>
            </a:r>
            <a:r>
              <a:rPr lang="en-US" sz="1600" spc="-5">
                <a:cs typeface="Source Sans Pro Light"/>
              </a:rPr>
              <a:t>as possible. </a:t>
            </a:r>
            <a:r>
              <a:rPr lang="en-US" sz="1600">
                <a:cs typeface="Source Sans Pro Light"/>
              </a:rPr>
              <a:t>With </a:t>
            </a:r>
            <a:r>
              <a:rPr lang="en-US" sz="1600" spc="-10">
                <a:cs typeface="Source Sans Pro Light"/>
              </a:rPr>
              <a:t>a </a:t>
            </a:r>
            <a:r>
              <a:rPr lang="en-US" sz="1600" spc="-5">
                <a:cs typeface="Source Sans Pro Light"/>
              </a:rPr>
              <a:t>bigger class, </a:t>
            </a:r>
            <a:r>
              <a:rPr lang="en-US" sz="1600">
                <a:cs typeface="Source Sans Pro Light"/>
              </a:rPr>
              <a:t>you </a:t>
            </a:r>
            <a:r>
              <a:rPr lang="en-US" sz="1600" spc="-10">
                <a:cs typeface="Source Sans Pro Light"/>
              </a:rPr>
              <a:t>can </a:t>
            </a:r>
            <a:r>
              <a:rPr lang="en-US" sz="1600">
                <a:cs typeface="Source Sans Pro Light"/>
              </a:rPr>
              <a:t>divide </a:t>
            </a:r>
            <a:r>
              <a:rPr lang="en-US" sz="1600" spc="-5">
                <a:cs typeface="Source Sans Pro Light"/>
              </a:rPr>
              <a:t>students </a:t>
            </a:r>
            <a:r>
              <a:rPr lang="en-US" sz="1600">
                <a:cs typeface="Source Sans Pro Light"/>
              </a:rPr>
              <a:t>in  </a:t>
            </a:r>
            <a:r>
              <a:rPr lang="en-US" sz="1600" spc="-5">
                <a:cs typeface="Source Sans Pro Light"/>
              </a:rPr>
              <a:t>groups and let </a:t>
            </a:r>
            <a:r>
              <a:rPr lang="en-US" sz="1600">
                <a:cs typeface="Source Sans Pro Light"/>
              </a:rPr>
              <a:t>them </a:t>
            </a:r>
            <a:r>
              <a:rPr lang="en-US" sz="1600" spc="-10">
                <a:cs typeface="Source Sans Pro Light"/>
              </a:rPr>
              <a:t>compete. (You </a:t>
            </a:r>
            <a:r>
              <a:rPr lang="en-US" sz="1600">
                <a:cs typeface="Source Sans Pro Light"/>
              </a:rPr>
              <a:t>would need </a:t>
            </a:r>
            <a:r>
              <a:rPr lang="en-US" sz="1600" spc="-5">
                <a:cs typeface="Source Sans Pro Light"/>
              </a:rPr>
              <a:t>more </a:t>
            </a:r>
            <a:r>
              <a:rPr lang="en-US" sz="1600">
                <a:cs typeface="Source Sans Pro Light"/>
              </a:rPr>
              <a:t>models, </a:t>
            </a:r>
            <a:r>
              <a:rPr lang="en-US" sz="1600" spc="-5">
                <a:cs typeface="Source Sans Pro Light"/>
              </a:rPr>
              <a:t>and </a:t>
            </a:r>
            <a:r>
              <a:rPr lang="en-US" sz="1600">
                <a:cs typeface="Source Sans Pro Light"/>
              </a:rPr>
              <a:t>some sort of  </a:t>
            </a:r>
            <a:r>
              <a:rPr lang="en-US" sz="1600" spc="-10">
                <a:cs typeface="Source Sans Pro Light"/>
              </a:rPr>
              <a:t>reward </a:t>
            </a:r>
            <a:r>
              <a:rPr lang="en-US" sz="1600" spc="-5">
                <a:cs typeface="Source Sans Pro Light"/>
              </a:rPr>
              <a:t>for </a:t>
            </a:r>
            <a:r>
              <a:rPr lang="en-US" sz="1600">
                <a:cs typeface="Source Sans Pro Light"/>
              </a:rPr>
              <a:t>the winning </a:t>
            </a:r>
            <a:r>
              <a:rPr lang="en-US" sz="1600" spc="-15">
                <a:cs typeface="Source Sans Pro Light"/>
              </a:rPr>
              <a:t>team </a:t>
            </a:r>
            <a:r>
              <a:rPr lang="en-US" sz="1600">
                <a:cs typeface="Source Sans Pro Light"/>
              </a:rPr>
              <a:t>would </a:t>
            </a:r>
            <a:r>
              <a:rPr lang="en-US" sz="1600" spc="-5">
                <a:cs typeface="Source Sans Pro Light"/>
              </a:rPr>
              <a:t>be </a:t>
            </a:r>
            <a:r>
              <a:rPr lang="en-US" sz="1600" spc="-10">
                <a:cs typeface="Source Sans Pro Light"/>
              </a:rPr>
              <a:t>a nice </a:t>
            </a:r>
            <a:r>
              <a:rPr lang="en-US" sz="1600" spc="-5">
                <a:cs typeface="Source Sans Pro Light"/>
              </a:rPr>
              <a:t>addition).</a:t>
            </a:r>
            <a:r>
              <a:rPr lang="en-US" sz="1600" spc="50">
                <a:cs typeface="Source Sans Pro Light"/>
              </a:rPr>
              <a:t> </a:t>
            </a:r>
            <a:r>
              <a:rPr lang="en-US" sz="1600">
                <a:cs typeface="Source Sans Pro Light"/>
              </a:rPr>
              <a:t>:)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DC339-2155-4F8F-AC56-E46050E1D322}"/>
              </a:ext>
            </a:extLst>
          </p:cNvPr>
          <p:cNvGrpSpPr/>
          <p:nvPr/>
        </p:nvGrpSpPr>
        <p:grpSpPr>
          <a:xfrm>
            <a:off x="17036256" y="698500"/>
            <a:ext cx="469900" cy="541020"/>
            <a:chOff x="12267581" y="683761"/>
            <a:chExt cx="469900" cy="541020"/>
          </a:xfrm>
        </p:grpSpPr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E5B2A512-8F43-4037-87A3-0DAFE4F4C360}"/>
                </a:ext>
              </a:extLst>
            </p:cNvPr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59D3FB9B-DA40-4FDD-866D-B2EEC69F6D08}"/>
                </a:ext>
              </a:extLst>
            </p:cNvPr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cs-CZ" sz="1200">
                  <a:solidFill>
                    <a:srgbClr val="00A0F0"/>
                  </a:solidFill>
                  <a:cs typeface="Source Sans Pro"/>
                </a:rPr>
                <a:t>20</a:t>
              </a:r>
              <a:endParaRPr sz="1200">
                <a:cs typeface="Source Sans Pro"/>
              </a:endParaRPr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CB5C133C-7FB8-4826-BC3E-A28EC225E848}"/>
                </a:ext>
              </a:extLst>
            </p:cNvPr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>
                <a:cs typeface="Source Sans Pro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19702C-5546-466F-AD50-C0D5D1B8F90A}"/>
              </a:ext>
            </a:extLst>
          </p:cNvPr>
          <p:cNvGrpSpPr/>
          <p:nvPr/>
        </p:nvGrpSpPr>
        <p:grpSpPr>
          <a:xfrm>
            <a:off x="4094956" y="5118100"/>
            <a:ext cx="9144000" cy="5259823"/>
            <a:chOff x="1228293" y="6654110"/>
            <a:chExt cx="5103468" cy="2935623"/>
          </a:xfrm>
        </p:grpSpPr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44B7FD98-9291-4E4E-BDD0-4A2656497C38}"/>
                </a:ext>
              </a:extLst>
            </p:cNvPr>
            <p:cNvSpPr/>
            <p:nvPr/>
          </p:nvSpPr>
          <p:spPr>
            <a:xfrm>
              <a:off x="3816693" y="6848856"/>
              <a:ext cx="1208227" cy="1208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863379D4-86B4-4E17-B199-F4DCD5351401}"/>
                </a:ext>
              </a:extLst>
            </p:cNvPr>
            <p:cNvSpPr/>
            <p:nvPr/>
          </p:nvSpPr>
          <p:spPr>
            <a:xfrm>
              <a:off x="2514968" y="6848856"/>
              <a:ext cx="1208239" cy="1208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B2E71F0-8FE6-4382-9B5D-746F9813EE79}"/>
                </a:ext>
              </a:extLst>
            </p:cNvPr>
            <p:cNvSpPr/>
            <p:nvPr/>
          </p:nvSpPr>
          <p:spPr>
            <a:xfrm>
              <a:off x="1228293" y="6848856"/>
              <a:ext cx="1208239" cy="1208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7C03B800-DEC4-4DCC-BEBD-A4B2E608820A}"/>
                </a:ext>
              </a:extLst>
            </p:cNvPr>
            <p:cNvSpPr/>
            <p:nvPr/>
          </p:nvSpPr>
          <p:spPr>
            <a:xfrm>
              <a:off x="5123522" y="6848856"/>
              <a:ext cx="1208239" cy="1208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C328266D-CD95-443B-97AA-BE83EADD774C}"/>
                </a:ext>
              </a:extLst>
            </p:cNvPr>
            <p:cNvSpPr/>
            <p:nvPr/>
          </p:nvSpPr>
          <p:spPr>
            <a:xfrm>
              <a:off x="1228293" y="8381494"/>
              <a:ext cx="1208239" cy="1208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D7E71FB-AA2B-497B-995D-580A2E09E3AC}"/>
                </a:ext>
              </a:extLst>
            </p:cNvPr>
            <p:cNvSpPr/>
            <p:nvPr/>
          </p:nvSpPr>
          <p:spPr>
            <a:xfrm>
              <a:off x="2510180" y="8381493"/>
              <a:ext cx="1208227" cy="1208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AD1CA0D3-4E6A-4C2E-A34E-C55AA21229C1}"/>
                </a:ext>
              </a:extLst>
            </p:cNvPr>
            <p:cNvSpPr/>
            <p:nvPr/>
          </p:nvSpPr>
          <p:spPr>
            <a:xfrm>
              <a:off x="3816693" y="8381493"/>
              <a:ext cx="1208227" cy="1208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8EFF72A9-8D2E-4873-9BF5-C10B581A6787}"/>
                </a:ext>
              </a:extLst>
            </p:cNvPr>
            <p:cNvSpPr/>
            <p:nvPr/>
          </p:nvSpPr>
          <p:spPr>
            <a:xfrm>
              <a:off x="5123522" y="8381493"/>
              <a:ext cx="1208239" cy="1208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DB73C23A-417E-484D-9EF9-67C3C4EB4AB1}"/>
                </a:ext>
              </a:extLst>
            </p:cNvPr>
            <p:cNvSpPr txBox="1"/>
            <p:nvPr/>
          </p:nvSpPr>
          <p:spPr>
            <a:xfrm>
              <a:off x="1397000" y="6654110"/>
              <a:ext cx="850900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>
                  <a:cs typeface="Source Sans Pro Light"/>
                </a:rPr>
                <a:t>Waxing</a:t>
              </a:r>
              <a:r>
                <a:rPr sz="1600" b="0" i="1" spc="-60">
                  <a:cs typeface="Source Sans Pro Light"/>
                </a:rPr>
                <a:t> </a:t>
              </a:r>
              <a:r>
                <a:rPr sz="1600" b="0" i="1" spc="-5">
                  <a:cs typeface="Source Sans Pro Light"/>
                </a:rPr>
                <a:t>Crescent</a:t>
              </a:r>
              <a:endParaRPr sz="1600">
                <a:cs typeface="Source Sans Pro Light"/>
              </a:endParaRPr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CCD8BE70-A0B8-43AF-9D1A-5F3B44F898F9}"/>
                </a:ext>
              </a:extLst>
            </p:cNvPr>
            <p:cNvSpPr txBox="1"/>
            <p:nvPr/>
          </p:nvSpPr>
          <p:spPr>
            <a:xfrm>
              <a:off x="2827908" y="6654110"/>
              <a:ext cx="650240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 spc="-5">
                  <a:cs typeface="Source Sans Pro Light"/>
                </a:rPr>
                <a:t>First</a:t>
              </a:r>
              <a:r>
                <a:rPr sz="1600" b="0" i="1" spc="-40">
                  <a:cs typeface="Source Sans Pro Light"/>
                </a:rPr>
                <a:t> </a:t>
              </a:r>
              <a:r>
                <a:rPr sz="1600" b="0" i="1" spc="-5">
                  <a:cs typeface="Source Sans Pro Light"/>
                </a:rPr>
                <a:t>Quarter</a:t>
              </a:r>
              <a:endParaRPr sz="1600">
                <a:cs typeface="Source Sans Pro Light"/>
              </a:endParaRPr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D26B59E3-4F21-415A-9889-4ECC5023B5FC}"/>
                </a:ext>
              </a:extLst>
            </p:cNvPr>
            <p:cNvSpPr txBox="1"/>
            <p:nvPr/>
          </p:nvSpPr>
          <p:spPr>
            <a:xfrm>
              <a:off x="4004817" y="6654110"/>
              <a:ext cx="832485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>
                  <a:cs typeface="Source Sans Pro Light"/>
                </a:rPr>
                <a:t>Waxing</a:t>
              </a:r>
              <a:r>
                <a:rPr sz="1600" b="0" i="1" spc="-65">
                  <a:cs typeface="Source Sans Pro Light"/>
                </a:rPr>
                <a:t> </a:t>
              </a:r>
              <a:r>
                <a:rPr sz="1600" b="0" i="1">
                  <a:cs typeface="Source Sans Pro Light"/>
                </a:rPr>
                <a:t>Gibbous</a:t>
              </a:r>
              <a:endParaRPr sz="1600">
                <a:cs typeface="Source Sans Pro Light"/>
              </a:endParaRPr>
            </a:p>
          </p:txBody>
        </p: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F15AC2F6-B06D-4037-A5BE-42245E3FBE13}"/>
                </a:ext>
              </a:extLst>
            </p:cNvPr>
            <p:cNvSpPr txBox="1"/>
            <p:nvPr/>
          </p:nvSpPr>
          <p:spPr>
            <a:xfrm>
              <a:off x="5480177" y="6654110"/>
              <a:ext cx="509905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 spc="-5">
                  <a:cs typeface="Source Sans Pro Light"/>
                </a:rPr>
                <a:t>Full</a:t>
              </a:r>
              <a:r>
                <a:rPr sz="1600" b="0" i="1" spc="-65">
                  <a:cs typeface="Source Sans Pro Light"/>
                </a:rPr>
                <a:t> </a:t>
              </a:r>
              <a:r>
                <a:rPr sz="1600" b="0" i="1">
                  <a:cs typeface="Source Sans Pro Light"/>
                </a:rPr>
                <a:t>Moon</a:t>
              </a:r>
              <a:endParaRPr sz="1600">
                <a:cs typeface="Source Sans Pro Light"/>
              </a:endParaRPr>
            </a:p>
          </p:txBody>
        </p:sp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5E5F26D4-B743-4011-A0D4-430DDC20BD0E}"/>
                </a:ext>
              </a:extLst>
            </p:cNvPr>
            <p:cNvSpPr txBox="1"/>
            <p:nvPr/>
          </p:nvSpPr>
          <p:spPr>
            <a:xfrm>
              <a:off x="1397127" y="8166607"/>
              <a:ext cx="847090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>
                  <a:cs typeface="Source Sans Pro Light"/>
                </a:rPr>
                <a:t>Waning</a:t>
              </a:r>
              <a:r>
                <a:rPr sz="1600" b="0" i="1" spc="-70">
                  <a:cs typeface="Source Sans Pro Light"/>
                </a:rPr>
                <a:t> </a:t>
              </a:r>
              <a:r>
                <a:rPr sz="1600" b="0" i="1">
                  <a:cs typeface="Source Sans Pro Light"/>
                </a:rPr>
                <a:t>Gibbous</a:t>
              </a:r>
              <a:endParaRPr sz="1600">
                <a:cs typeface="Source Sans Pro Light"/>
              </a:endParaRPr>
            </a:p>
          </p:txBody>
        </p:sp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EE7053D0-23C8-4D27-9F32-A043C38DA339}"/>
                </a:ext>
              </a:extLst>
            </p:cNvPr>
            <p:cNvSpPr txBox="1"/>
            <p:nvPr/>
          </p:nvSpPr>
          <p:spPr>
            <a:xfrm>
              <a:off x="2739135" y="8166607"/>
              <a:ext cx="699135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 spc="-5">
                  <a:cs typeface="Source Sans Pro Light"/>
                </a:rPr>
                <a:t>Third</a:t>
              </a:r>
              <a:r>
                <a:rPr sz="1600" b="0" i="1" spc="-40">
                  <a:cs typeface="Source Sans Pro Light"/>
                </a:rPr>
                <a:t> </a:t>
              </a:r>
              <a:r>
                <a:rPr sz="1600" b="0" i="1" spc="-5">
                  <a:cs typeface="Source Sans Pro Light"/>
                </a:rPr>
                <a:t>Quarter</a:t>
              </a:r>
              <a:endParaRPr sz="1600">
                <a:cs typeface="Source Sans Pro Light"/>
              </a:endParaRPr>
            </a:p>
          </p:txBody>
        </p:sp>
        <p:sp>
          <p:nvSpPr>
            <p:cNvPr id="42" name="object 17">
              <a:extLst>
                <a:ext uri="{FF2B5EF4-FFF2-40B4-BE49-F238E27FC236}">
                  <a16:creationId xmlns:a16="http://schemas.microsoft.com/office/drawing/2014/main" id="{200BD16D-4CCF-45A1-8F74-D6C5C40A74D9}"/>
                </a:ext>
              </a:extLst>
            </p:cNvPr>
            <p:cNvSpPr txBox="1"/>
            <p:nvPr/>
          </p:nvSpPr>
          <p:spPr>
            <a:xfrm>
              <a:off x="4004945" y="8166607"/>
              <a:ext cx="865505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>
                  <a:cs typeface="Source Sans Pro Light"/>
                </a:rPr>
                <a:t>Waning</a:t>
              </a:r>
              <a:r>
                <a:rPr sz="1600" b="0" i="1" spc="-60">
                  <a:cs typeface="Source Sans Pro Light"/>
                </a:rPr>
                <a:t> </a:t>
              </a:r>
              <a:r>
                <a:rPr sz="1600" b="0" i="1" spc="-5">
                  <a:cs typeface="Source Sans Pro Light"/>
                </a:rPr>
                <a:t>Crescent</a:t>
              </a:r>
              <a:endParaRPr sz="1600">
                <a:cs typeface="Source Sans Pro Light"/>
              </a:endParaRPr>
            </a:p>
          </p:txBody>
        </p: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8B63DAB6-6463-4BDE-982B-861219339981}"/>
                </a:ext>
              </a:extLst>
            </p:cNvPr>
            <p:cNvSpPr txBox="1"/>
            <p:nvPr/>
          </p:nvSpPr>
          <p:spPr>
            <a:xfrm>
              <a:off x="5454903" y="8166607"/>
              <a:ext cx="551180" cy="1445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0" i="1" spc="-5">
                  <a:cs typeface="Source Sans Pro Light"/>
                </a:rPr>
                <a:t>New</a:t>
              </a:r>
              <a:r>
                <a:rPr sz="1600" b="0" i="1" spc="-65">
                  <a:cs typeface="Source Sans Pro Light"/>
                </a:rPr>
                <a:t> </a:t>
              </a:r>
              <a:r>
                <a:rPr sz="1600" b="0" i="1">
                  <a:cs typeface="Source Sans Pro Light"/>
                </a:rPr>
                <a:t>Moon</a:t>
              </a:r>
              <a:endParaRPr sz="1600">
                <a:cs typeface="Source Sans Pro Light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9D8901D-1FBF-4129-A6E4-3D765D3BB2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7" name="TextBox 26">
            <a:hlinkClick r:id="rId11"/>
            <a:extLst>
              <a:ext uri="{FF2B5EF4-FFF2-40B4-BE49-F238E27FC236}">
                <a16:creationId xmlns:a16="http://schemas.microsoft.com/office/drawing/2014/main" id="{FE63A206-8655-4D7A-9BF0-7494C88148E2}"/>
              </a:ext>
            </a:extLst>
          </p:cNvPr>
          <p:cNvSpPr txBox="1"/>
          <p:nvPr/>
        </p:nvSpPr>
        <p:spPr>
          <a:xfrm>
            <a:off x="13238956" y="998893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12"/>
              </a:rPr>
              <a:t>Click to open</a:t>
            </a:r>
            <a:r>
              <a:rPr lang="cs-CZ">
                <a:hlinkClick r:id="rId12"/>
              </a:rPr>
              <a:t> </a:t>
            </a:r>
            <a:r>
              <a:rPr lang="cs-CZ" err="1">
                <a:hlinkClick r:id="rId12"/>
              </a:rPr>
              <a:t>gallery</a:t>
            </a:r>
            <a:r>
              <a:rPr lang="en-US">
                <a:hlinkClick r:id="rId12"/>
              </a:rPr>
              <a:t> in Lifeliqe</a:t>
            </a:r>
            <a:endParaRPr lang="cs-CZ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B75B8D-2487-4A65-9440-4DE43AA959FB}"/>
              </a:ext>
            </a:extLst>
          </p:cNvPr>
          <p:cNvGrpSpPr/>
          <p:nvPr/>
        </p:nvGrpSpPr>
        <p:grpSpPr>
          <a:xfrm>
            <a:off x="-19844" y="393700"/>
            <a:ext cx="9220200" cy="828000"/>
            <a:chOff x="-19844" y="393700"/>
            <a:chExt cx="9220200" cy="828000"/>
          </a:xfrm>
        </p:grpSpPr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E89CC076-B74F-42BF-A860-DEDB73AE36FF}"/>
                </a:ext>
              </a:extLst>
            </p:cNvPr>
            <p:cNvSpPr/>
            <p:nvPr/>
          </p:nvSpPr>
          <p:spPr>
            <a:xfrm>
              <a:off x="-19844" y="393700"/>
              <a:ext cx="8121649" cy="828000"/>
            </a:xfrm>
            <a:custGeom>
              <a:avLst/>
              <a:gdLst/>
              <a:ahLst/>
              <a:cxnLst/>
              <a:rect l="l" t="t" r="r" b="b"/>
              <a:pathLst>
                <a:path w="3883025" h="437515">
                  <a:moveTo>
                    <a:pt x="3663867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3663867" y="437153"/>
                  </a:lnTo>
                  <a:lnTo>
                    <a:pt x="3713985" y="431380"/>
                  </a:lnTo>
                  <a:lnTo>
                    <a:pt x="3759992" y="414936"/>
                  </a:lnTo>
                  <a:lnTo>
                    <a:pt x="3800576" y="389134"/>
                  </a:lnTo>
                  <a:lnTo>
                    <a:pt x="3834425" y="355285"/>
                  </a:lnTo>
                  <a:lnTo>
                    <a:pt x="3860228" y="314701"/>
                  </a:lnTo>
                  <a:lnTo>
                    <a:pt x="3876671" y="268694"/>
                  </a:lnTo>
                  <a:lnTo>
                    <a:pt x="3882444" y="218577"/>
                  </a:lnTo>
                  <a:lnTo>
                    <a:pt x="3876671" y="168459"/>
                  </a:lnTo>
                  <a:lnTo>
                    <a:pt x="3860228" y="122452"/>
                  </a:lnTo>
                  <a:lnTo>
                    <a:pt x="3834425" y="81868"/>
                  </a:lnTo>
                  <a:lnTo>
                    <a:pt x="3800576" y="48018"/>
                  </a:lnTo>
                  <a:lnTo>
                    <a:pt x="3759992" y="22216"/>
                  </a:lnTo>
                  <a:lnTo>
                    <a:pt x="3713985" y="5772"/>
                  </a:lnTo>
                  <a:lnTo>
                    <a:pt x="3663867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object 2"/>
            <p:cNvSpPr/>
            <p:nvPr/>
          </p:nvSpPr>
          <p:spPr>
            <a:xfrm>
              <a:off x="1078707" y="393700"/>
              <a:ext cx="8121649" cy="828000"/>
            </a:xfrm>
            <a:custGeom>
              <a:avLst/>
              <a:gdLst/>
              <a:ahLst/>
              <a:cxnLst/>
              <a:rect l="l" t="t" r="r" b="b"/>
              <a:pathLst>
                <a:path w="3883025" h="437515">
                  <a:moveTo>
                    <a:pt x="3663867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3663867" y="437153"/>
                  </a:lnTo>
                  <a:lnTo>
                    <a:pt x="3713985" y="431380"/>
                  </a:lnTo>
                  <a:lnTo>
                    <a:pt x="3759992" y="414936"/>
                  </a:lnTo>
                  <a:lnTo>
                    <a:pt x="3800576" y="389134"/>
                  </a:lnTo>
                  <a:lnTo>
                    <a:pt x="3834425" y="355285"/>
                  </a:lnTo>
                  <a:lnTo>
                    <a:pt x="3860228" y="314701"/>
                  </a:lnTo>
                  <a:lnTo>
                    <a:pt x="3876671" y="268694"/>
                  </a:lnTo>
                  <a:lnTo>
                    <a:pt x="3882444" y="218577"/>
                  </a:lnTo>
                  <a:lnTo>
                    <a:pt x="3876671" y="168459"/>
                  </a:lnTo>
                  <a:lnTo>
                    <a:pt x="3860228" y="122452"/>
                  </a:lnTo>
                  <a:lnTo>
                    <a:pt x="3834425" y="81868"/>
                  </a:lnTo>
                  <a:lnTo>
                    <a:pt x="3800576" y="48018"/>
                  </a:lnTo>
                  <a:lnTo>
                    <a:pt x="3759992" y="22216"/>
                  </a:lnTo>
                  <a:lnTo>
                    <a:pt x="3713985" y="5772"/>
                  </a:lnTo>
                  <a:lnTo>
                    <a:pt x="3663867" y="0"/>
                  </a:lnTo>
                  <a:close/>
                </a:path>
              </a:pathLst>
            </a:custGeom>
            <a:solidFill>
              <a:srgbClr val="00A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object 3"/>
          <p:cNvSpPr/>
          <p:nvPr/>
        </p:nvSpPr>
        <p:spPr>
          <a:xfrm>
            <a:off x="17557131" y="589019"/>
            <a:ext cx="469900" cy="539750"/>
          </a:xfrm>
          <a:custGeom>
            <a:avLst/>
            <a:gdLst/>
            <a:ahLst/>
            <a:cxnLst/>
            <a:rect l="l" t="t" r="r" b="b"/>
            <a:pathLst>
              <a:path w="469900" h="539750">
                <a:moveTo>
                  <a:pt x="264506" y="39370"/>
                </a:moveTo>
                <a:lnTo>
                  <a:pt x="200524" y="39370"/>
                </a:lnTo>
                <a:lnTo>
                  <a:pt x="204754" y="40640"/>
                </a:lnTo>
                <a:lnTo>
                  <a:pt x="204754" y="67309"/>
                </a:lnTo>
                <a:lnTo>
                  <a:pt x="202845" y="67309"/>
                </a:lnTo>
                <a:lnTo>
                  <a:pt x="195653" y="68579"/>
                </a:lnTo>
                <a:lnTo>
                  <a:pt x="154676" y="78740"/>
                </a:lnTo>
                <a:lnTo>
                  <a:pt x="102999" y="105409"/>
                </a:lnTo>
                <a:lnTo>
                  <a:pt x="63708" y="139700"/>
                </a:lnTo>
                <a:lnTo>
                  <a:pt x="36740" y="173990"/>
                </a:lnTo>
                <a:lnTo>
                  <a:pt x="16325" y="214629"/>
                </a:lnTo>
                <a:lnTo>
                  <a:pt x="3849" y="259079"/>
                </a:lnTo>
                <a:lnTo>
                  <a:pt x="0" y="307340"/>
                </a:lnTo>
                <a:lnTo>
                  <a:pt x="108" y="314959"/>
                </a:lnTo>
                <a:lnTo>
                  <a:pt x="12339" y="379729"/>
                </a:lnTo>
                <a:lnTo>
                  <a:pt x="40557" y="436879"/>
                </a:lnTo>
                <a:lnTo>
                  <a:pt x="94974" y="494029"/>
                </a:lnTo>
                <a:lnTo>
                  <a:pt x="133206" y="516890"/>
                </a:lnTo>
                <a:lnTo>
                  <a:pt x="175287" y="532129"/>
                </a:lnTo>
                <a:lnTo>
                  <a:pt x="221161" y="539750"/>
                </a:lnTo>
                <a:lnTo>
                  <a:pt x="253673" y="539750"/>
                </a:lnTo>
                <a:lnTo>
                  <a:pt x="285884" y="534670"/>
                </a:lnTo>
                <a:lnTo>
                  <a:pt x="314319" y="525779"/>
                </a:lnTo>
                <a:lnTo>
                  <a:pt x="340881" y="514350"/>
                </a:lnTo>
                <a:lnTo>
                  <a:pt x="365552" y="500379"/>
                </a:lnTo>
                <a:lnTo>
                  <a:pt x="214605" y="500379"/>
                </a:lnTo>
                <a:lnTo>
                  <a:pt x="197950" y="497840"/>
                </a:lnTo>
                <a:lnTo>
                  <a:pt x="189804" y="495300"/>
                </a:lnTo>
                <a:lnTo>
                  <a:pt x="186928" y="495300"/>
                </a:lnTo>
                <a:lnTo>
                  <a:pt x="180665" y="494029"/>
                </a:lnTo>
                <a:lnTo>
                  <a:pt x="176296" y="492759"/>
                </a:lnTo>
                <a:lnTo>
                  <a:pt x="171739" y="490220"/>
                </a:lnTo>
                <a:lnTo>
                  <a:pt x="167246" y="488950"/>
                </a:lnTo>
                <a:lnTo>
                  <a:pt x="159601" y="486409"/>
                </a:lnTo>
                <a:lnTo>
                  <a:pt x="155935" y="485140"/>
                </a:lnTo>
                <a:lnTo>
                  <a:pt x="151843" y="482600"/>
                </a:lnTo>
                <a:lnTo>
                  <a:pt x="148466" y="481329"/>
                </a:lnTo>
                <a:lnTo>
                  <a:pt x="146457" y="480059"/>
                </a:lnTo>
                <a:lnTo>
                  <a:pt x="138826" y="476250"/>
                </a:lnTo>
                <a:lnTo>
                  <a:pt x="133314" y="472440"/>
                </a:lnTo>
                <a:lnTo>
                  <a:pt x="127917" y="469900"/>
                </a:lnTo>
                <a:lnTo>
                  <a:pt x="127955" y="468629"/>
                </a:lnTo>
                <a:lnTo>
                  <a:pt x="122908" y="466090"/>
                </a:lnTo>
                <a:lnTo>
                  <a:pt x="120284" y="463550"/>
                </a:lnTo>
                <a:lnTo>
                  <a:pt x="119594" y="463550"/>
                </a:lnTo>
                <a:lnTo>
                  <a:pt x="118765" y="462279"/>
                </a:lnTo>
                <a:lnTo>
                  <a:pt x="112175" y="457200"/>
                </a:lnTo>
                <a:lnTo>
                  <a:pt x="104128" y="450850"/>
                </a:lnTo>
                <a:lnTo>
                  <a:pt x="103915" y="450850"/>
                </a:lnTo>
                <a:lnTo>
                  <a:pt x="118138" y="436879"/>
                </a:lnTo>
                <a:lnTo>
                  <a:pt x="118163" y="434340"/>
                </a:lnTo>
                <a:lnTo>
                  <a:pt x="87509" y="434340"/>
                </a:lnTo>
                <a:lnTo>
                  <a:pt x="84810" y="430529"/>
                </a:lnTo>
                <a:lnTo>
                  <a:pt x="82274" y="427990"/>
                </a:lnTo>
                <a:lnTo>
                  <a:pt x="79801" y="424179"/>
                </a:lnTo>
                <a:lnTo>
                  <a:pt x="63386" y="400050"/>
                </a:lnTo>
                <a:lnTo>
                  <a:pt x="51081" y="373379"/>
                </a:lnTo>
                <a:lnTo>
                  <a:pt x="42856" y="344170"/>
                </a:lnTo>
                <a:lnTo>
                  <a:pt x="38677" y="313690"/>
                </a:lnTo>
                <a:lnTo>
                  <a:pt x="56817" y="313690"/>
                </a:lnTo>
                <a:lnTo>
                  <a:pt x="58084" y="312420"/>
                </a:lnTo>
                <a:lnTo>
                  <a:pt x="60193" y="312420"/>
                </a:lnTo>
                <a:lnTo>
                  <a:pt x="61223" y="309879"/>
                </a:lnTo>
                <a:lnTo>
                  <a:pt x="61235" y="293370"/>
                </a:lnTo>
                <a:lnTo>
                  <a:pt x="58637" y="290829"/>
                </a:lnTo>
                <a:lnTo>
                  <a:pt x="38714" y="290829"/>
                </a:lnTo>
                <a:lnTo>
                  <a:pt x="39279" y="285750"/>
                </a:lnTo>
                <a:lnTo>
                  <a:pt x="46699" y="246379"/>
                </a:lnTo>
                <a:lnTo>
                  <a:pt x="47213" y="243840"/>
                </a:lnTo>
                <a:lnTo>
                  <a:pt x="47816" y="242570"/>
                </a:lnTo>
                <a:lnTo>
                  <a:pt x="48380" y="240029"/>
                </a:lnTo>
                <a:lnTo>
                  <a:pt x="51042" y="240029"/>
                </a:lnTo>
                <a:lnTo>
                  <a:pt x="51934" y="237490"/>
                </a:lnTo>
                <a:lnTo>
                  <a:pt x="51155" y="232409"/>
                </a:lnTo>
                <a:lnTo>
                  <a:pt x="51983" y="229870"/>
                </a:lnTo>
                <a:lnTo>
                  <a:pt x="52787" y="228600"/>
                </a:lnTo>
                <a:lnTo>
                  <a:pt x="53716" y="226059"/>
                </a:lnTo>
                <a:lnTo>
                  <a:pt x="58709" y="214629"/>
                </a:lnTo>
                <a:lnTo>
                  <a:pt x="64337" y="204470"/>
                </a:lnTo>
                <a:lnTo>
                  <a:pt x="70627" y="193040"/>
                </a:lnTo>
                <a:lnTo>
                  <a:pt x="77666" y="184150"/>
                </a:lnTo>
                <a:lnTo>
                  <a:pt x="79638" y="181609"/>
                </a:lnTo>
                <a:lnTo>
                  <a:pt x="81986" y="177800"/>
                </a:lnTo>
                <a:lnTo>
                  <a:pt x="83592" y="176529"/>
                </a:lnTo>
                <a:lnTo>
                  <a:pt x="85248" y="173990"/>
                </a:lnTo>
                <a:lnTo>
                  <a:pt x="88036" y="170179"/>
                </a:lnTo>
                <a:lnTo>
                  <a:pt x="118376" y="170179"/>
                </a:lnTo>
                <a:lnTo>
                  <a:pt x="117134" y="167640"/>
                </a:lnTo>
                <a:lnTo>
                  <a:pt x="116795" y="166370"/>
                </a:lnTo>
                <a:lnTo>
                  <a:pt x="116343" y="166370"/>
                </a:lnTo>
                <a:lnTo>
                  <a:pt x="112200" y="161290"/>
                </a:lnTo>
                <a:lnTo>
                  <a:pt x="108548" y="157479"/>
                </a:lnTo>
                <a:lnTo>
                  <a:pt x="104568" y="153670"/>
                </a:lnTo>
                <a:lnTo>
                  <a:pt x="131154" y="133350"/>
                </a:lnTo>
                <a:lnTo>
                  <a:pt x="159699" y="119379"/>
                </a:lnTo>
                <a:lnTo>
                  <a:pt x="190333" y="109220"/>
                </a:lnTo>
                <a:lnTo>
                  <a:pt x="223118" y="104140"/>
                </a:lnTo>
                <a:lnTo>
                  <a:pt x="363526" y="104140"/>
                </a:lnTo>
                <a:lnTo>
                  <a:pt x="348441" y="93979"/>
                </a:lnTo>
                <a:lnTo>
                  <a:pt x="332594" y="86359"/>
                </a:lnTo>
                <a:lnTo>
                  <a:pt x="299336" y="73659"/>
                </a:lnTo>
                <a:lnTo>
                  <a:pt x="282116" y="69850"/>
                </a:lnTo>
                <a:lnTo>
                  <a:pt x="264506" y="67309"/>
                </a:lnTo>
                <a:lnTo>
                  <a:pt x="264506" y="39370"/>
                </a:lnTo>
                <a:close/>
              </a:path>
              <a:path w="469900" h="539750">
                <a:moveTo>
                  <a:pt x="235007" y="477520"/>
                </a:moveTo>
                <a:lnTo>
                  <a:pt x="228114" y="477520"/>
                </a:lnTo>
                <a:lnTo>
                  <a:pt x="226258" y="478790"/>
                </a:lnTo>
                <a:lnTo>
                  <a:pt x="224901" y="480059"/>
                </a:lnTo>
                <a:lnTo>
                  <a:pt x="223683" y="481329"/>
                </a:lnTo>
                <a:lnTo>
                  <a:pt x="223131" y="482600"/>
                </a:lnTo>
                <a:lnTo>
                  <a:pt x="223118" y="500379"/>
                </a:lnTo>
                <a:lnTo>
                  <a:pt x="245300" y="500379"/>
                </a:lnTo>
                <a:lnTo>
                  <a:pt x="245569" y="492759"/>
                </a:lnTo>
                <a:lnTo>
                  <a:pt x="245701" y="481329"/>
                </a:lnTo>
                <a:lnTo>
                  <a:pt x="243053" y="478790"/>
                </a:lnTo>
                <a:lnTo>
                  <a:pt x="235007" y="477520"/>
                </a:lnTo>
                <a:close/>
              </a:path>
              <a:path w="469900" h="539750">
                <a:moveTo>
                  <a:pt x="367064" y="421640"/>
                </a:moveTo>
                <a:lnTo>
                  <a:pt x="363336" y="421640"/>
                </a:lnTo>
                <a:lnTo>
                  <a:pt x="352729" y="431800"/>
                </a:lnTo>
                <a:lnTo>
                  <a:pt x="351774" y="433070"/>
                </a:lnTo>
                <a:lnTo>
                  <a:pt x="351649" y="434340"/>
                </a:lnTo>
                <a:lnTo>
                  <a:pt x="351599" y="436879"/>
                </a:lnTo>
                <a:lnTo>
                  <a:pt x="352629" y="438150"/>
                </a:lnTo>
                <a:lnTo>
                  <a:pt x="364956" y="450850"/>
                </a:lnTo>
                <a:lnTo>
                  <a:pt x="364328" y="452120"/>
                </a:lnTo>
                <a:lnTo>
                  <a:pt x="337629" y="471170"/>
                </a:lnTo>
                <a:lnTo>
                  <a:pt x="308961" y="486409"/>
                </a:lnTo>
                <a:lnTo>
                  <a:pt x="278220" y="496570"/>
                </a:lnTo>
                <a:lnTo>
                  <a:pt x="245300" y="500379"/>
                </a:lnTo>
                <a:lnTo>
                  <a:pt x="365552" y="500379"/>
                </a:lnTo>
                <a:lnTo>
                  <a:pt x="388316" y="482600"/>
                </a:lnTo>
                <a:lnTo>
                  <a:pt x="389208" y="481329"/>
                </a:lnTo>
                <a:lnTo>
                  <a:pt x="390125" y="481329"/>
                </a:lnTo>
                <a:lnTo>
                  <a:pt x="391003" y="480059"/>
                </a:lnTo>
                <a:lnTo>
                  <a:pt x="400767" y="471170"/>
                </a:lnTo>
                <a:lnTo>
                  <a:pt x="409930" y="461009"/>
                </a:lnTo>
                <a:lnTo>
                  <a:pt x="418495" y="450850"/>
                </a:lnTo>
                <a:lnTo>
                  <a:pt x="426466" y="440690"/>
                </a:lnTo>
                <a:lnTo>
                  <a:pt x="426327" y="440690"/>
                </a:lnTo>
                <a:lnTo>
                  <a:pt x="429397" y="435609"/>
                </a:lnTo>
                <a:lnTo>
                  <a:pt x="380798" y="435609"/>
                </a:lnTo>
                <a:lnTo>
                  <a:pt x="377459" y="431800"/>
                </a:lnTo>
                <a:lnTo>
                  <a:pt x="374358" y="427990"/>
                </a:lnTo>
                <a:lnTo>
                  <a:pt x="367064" y="421640"/>
                </a:lnTo>
                <a:close/>
              </a:path>
              <a:path w="469900" h="539750">
                <a:moveTo>
                  <a:pt x="454946" y="219709"/>
                </a:moveTo>
                <a:lnTo>
                  <a:pt x="413448" y="219709"/>
                </a:lnTo>
                <a:lnTo>
                  <a:pt x="414402" y="222250"/>
                </a:lnTo>
                <a:lnTo>
                  <a:pt x="416624" y="227329"/>
                </a:lnTo>
                <a:lnTo>
                  <a:pt x="417753" y="231140"/>
                </a:lnTo>
                <a:lnTo>
                  <a:pt x="418694" y="233679"/>
                </a:lnTo>
                <a:lnTo>
                  <a:pt x="420277" y="237490"/>
                </a:lnTo>
                <a:lnTo>
                  <a:pt x="420842" y="238759"/>
                </a:lnTo>
                <a:lnTo>
                  <a:pt x="422148" y="243840"/>
                </a:lnTo>
                <a:lnTo>
                  <a:pt x="423202" y="246379"/>
                </a:lnTo>
                <a:lnTo>
                  <a:pt x="423993" y="250190"/>
                </a:lnTo>
                <a:lnTo>
                  <a:pt x="424695" y="252729"/>
                </a:lnTo>
                <a:lnTo>
                  <a:pt x="425612" y="255270"/>
                </a:lnTo>
                <a:lnTo>
                  <a:pt x="426692" y="260350"/>
                </a:lnTo>
                <a:lnTo>
                  <a:pt x="426980" y="261620"/>
                </a:lnTo>
                <a:lnTo>
                  <a:pt x="427558" y="265429"/>
                </a:lnTo>
                <a:lnTo>
                  <a:pt x="428134" y="267970"/>
                </a:lnTo>
                <a:lnTo>
                  <a:pt x="429139" y="274320"/>
                </a:lnTo>
                <a:lnTo>
                  <a:pt x="429491" y="278129"/>
                </a:lnTo>
                <a:lnTo>
                  <a:pt x="431022" y="292100"/>
                </a:lnTo>
                <a:lnTo>
                  <a:pt x="411929" y="292100"/>
                </a:lnTo>
                <a:lnTo>
                  <a:pt x="409444" y="293370"/>
                </a:lnTo>
                <a:lnTo>
                  <a:pt x="408352" y="295909"/>
                </a:lnTo>
                <a:lnTo>
                  <a:pt x="408164" y="297179"/>
                </a:lnTo>
                <a:lnTo>
                  <a:pt x="408075" y="307340"/>
                </a:lnTo>
                <a:lnTo>
                  <a:pt x="408200" y="311150"/>
                </a:lnTo>
                <a:lnTo>
                  <a:pt x="410812" y="313690"/>
                </a:lnTo>
                <a:lnTo>
                  <a:pt x="430784" y="313690"/>
                </a:lnTo>
                <a:lnTo>
                  <a:pt x="430758" y="314959"/>
                </a:lnTo>
                <a:lnTo>
                  <a:pt x="425778" y="347979"/>
                </a:lnTo>
                <a:lnTo>
                  <a:pt x="415850" y="379729"/>
                </a:lnTo>
                <a:lnTo>
                  <a:pt x="400921" y="408940"/>
                </a:lnTo>
                <a:lnTo>
                  <a:pt x="380973" y="435609"/>
                </a:lnTo>
                <a:lnTo>
                  <a:pt x="429397" y="435609"/>
                </a:lnTo>
                <a:lnTo>
                  <a:pt x="443980" y="411479"/>
                </a:lnTo>
                <a:lnTo>
                  <a:pt x="457035" y="379729"/>
                </a:lnTo>
                <a:lnTo>
                  <a:pt x="465520" y="347979"/>
                </a:lnTo>
                <a:lnTo>
                  <a:pt x="469459" y="313690"/>
                </a:lnTo>
                <a:lnTo>
                  <a:pt x="469376" y="290829"/>
                </a:lnTo>
                <a:lnTo>
                  <a:pt x="468086" y="274320"/>
                </a:lnTo>
                <a:lnTo>
                  <a:pt x="465037" y="255270"/>
                </a:lnTo>
                <a:lnTo>
                  <a:pt x="460471" y="236220"/>
                </a:lnTo>
                <a:lnTo>
                  <a:pt x="456504" y="223520"/>
                </a:lnTo>
                <a:lnTo>
                  <a:pt x="454946" y="219709"/>
                </a:lnTo>
                <a:close/>
              </a:path>
              <a:path w="469900" h="539750">
                <a:moveTo>
                  <a:pt x="106050" y="420370"/>
                </a:moveTo>
                <a:lnTo>
                  <a:pt x="103362" y="420370"/>
                </a:lnTo>
                <a:lnTo>
                  <a:pt x="100915" y="421640"/>
                </a:lnTo>
                <a:lnTo>
                  <a:pt x="99496" y="421640"/>
                </a:lnTo>
                <a:lnTo>
                  <a:pt x="95116" y="426720"/>
                </a:lnTo>
                <a:lnTo>
                  <a:pt x="91488" y="430529"/>
                </a:lnTo>
                <a:lnTo>
                  <a:pt x="87710" y="434340"/>
                </a:lnTo>
                <a:lnTo>
                  <a:pt x="118163" y="434340"/>
                </a:lnTo>
                <a:lnTo>
                  <a:pt x="118176" y="433070"/>
                </a:lnTo>
                <a:lnTo>
                  <a:pt x="111949" y="426720"/>
                </a:lnTo>
                <a:lnTo>
                  <a:pt x="110129" y="425450"/>
                </a:lnTo>
                <a:lnTo>
                  <a:pt x="106050" y="420370"/>
                </a:lnTo>
                <a:close/>
              </a:path>
              <a:path w="469900" h="539750">
                <a:moveTo>
                  <a:pt x="429126" y="170179"/>
                </a:moveTo>
                <a:lnTo>
                  <a:pt x="381387" y="170179"/>
                </a:lnTo>
                <a:lnTo>
                  <a:pt x="384074" y="173990"/>
                </a:lnTo>
                <a:lnTo>
                  <a:pt x="386020" y="176529"/>
                </a:lnTo>
                <a:lnTo>
                  <a:pt x="388994" y="180340"/>
                </a:lnTo>
                <a:lnTo>
                  <a:pt x="394799" y="187959"/>
                </a:lnTo>
                <a:lnTo>
                  <a:pt x="400181" y="195579"/>
                </a:lnTo>
                <a:lnTo>
                  <a:pt x="405142" y="204470"/>
                </a:lnTo>
                <a:lnTo>
                  <a:pt x="409683" y="212090"/>
                </a:lnTo>
                <a:lnTo>
                  <a:pt x="411238" y="215900"/>
                </a:lnTo>
                <a:lnTo>
                  <a:pt x="413485" y="220979"/>
                </a:lnTo>
                <a:lnTo>
                  <a:pt x="413448" y="219709"/>
                </a:lnTo>
                <a:lnTo>
                  <a:pt x="454946" y="219709"/>
                </a:lnTo>
                <a:lnTo>
                  <a:pt x="451829" y="212090"/>
                </a:lnTo>
                <a:lnTo>
                  <a:pt x="446522" y="199390"/>
                </a:lnTo>
                <a:lnTo>
                  <a:pt x="440663" y="187959"/>
                </a:lnTo>
                <a:lnTo>
                  <a:pt x="429126" y="170179"/>
                </a:lnTo>
                <a:close/>
              </a:path>
              <a:path w="469900" h="539750">
                <a:moveTo>
                  <a:pt x="118376" y="170179"/>
                </a:moveTo>
                <a:lnTo>
                  <a:pt x="88237" y="170179"/>
                </a:lnTo>
                <a:lnTo>
                  <a:pt x="94161" y="176529"/>
                </a:lnTo>
                <a:lnTo>
                  <a:pt x="98505" y="181609"/>
                </a:lnTo>
                <a:lnTo>
                  <a:pt x="99334" y="181609"/>
                </a:lnTo>
                <a:lnTo>
                  <a:pt x="102924" y="185420"/>
                </a:lnTo>
                <a:lnTo>
                  <a:pt x="106300" y="184150"/>
                </a:lnTo>
                <a:lnTo>
                  <a:pt x="117585" y="172720"/>
                </a:lnTo>
                <a:lnTo>
                  <a:pt x="118376" y="170179"/>
                </a:lnTo>
                <a:close/>
              </a:path>
              <a:path w="469900" h="539750">
                <a:moveTo>
                  <a:pt x="363526" y="104140"/>
                </a:moveTo>
                <a:lnTo>
                  <a:pt x="246405" y="104140"/>
                </a:lnTo>
                <a:lnTo>
                  <a:pt x="279131" y="109220"/>
                </a:lnTo>
                <a:lnTo>
                  <a:pt x="309751" y="119379"/>
                </a:lnTo>
                <a:lnTo>
                  <a:pt x="338351" y="133350"/>
                </a:lnTo>
                <a:lnTo>
                  <a:pt x="365018" y="153670"/>
                </a:lnTo>
                <a:lnTo>
                  <a:pt x="364228" y="154940"/>
                </a:lnTo>
                <a:lnTo>
                  <a:pt x="365332" y="154940"/>
                </a:lnTo>
                <a:lnTo>
                  <a:pt x="355742" y="163829"/>
                </a:lnTo>
                <a:lnTo>
                  <a:pt x="354788" y="165100"/>
                </a:lnTo>
                <a:lnTo>
                  <a:pt x="352516" y="167640"/>
                </a:lnTo>
                <a:lnTo>
                  <a:pt x="351887" y="170179"/>
                </a:lnTo>
                <a:lnTo>
                  <a:pt x="351988" y="171450"/>
                </a:lnTo>
                <a:lnTo>
                  <a:pt x="352340" y="172720"/>
                </a:lnTo>
                <a:lnTo>
                  <a:pt x="353231" y="173990"/>
                </a:lnTo>
                <a:lnTo>
                  <a:pt x="356431" y="177800"/>
                </a:lnTo>
                <a:lnTo>
                  <a:pt x="358215" y="179070"/>
                </a:lnTo>
                <a:lnTo>
                  <a:pt x="363663" y="184150"/>
                </a:lnTo>
                <a:lnTo>
                  <a:pt x="367441" y="184150"/>
                </a:lnTo>
                <a:lnTo>
                  <a:pt x="372889" y="179070"/>
                </a:lnTo>
                <a:lnTo>
                  <a:pt x="377886" y="173990"/>
                </a:lnTo>
                <a:lnTo>
                  <a:pt x="381387" y="170179"/>
                </a:lnTo>
                <a:lnTo>
                  <a:pt x="429126" y="170179"/>
                </a:lnTo>
                <a:lnTo>
                  <a:pt x="417515" y="152400"/>
                </a:lnTo>
                <a:lnTo>
                  <a:pt x="434412" y="134620"/>
                </a:lnTo>
                <a:lnTo>
                  <a:pt x="457278" y="134620"/>
                </a:lnTo>
                <a:lnTo>
                  <a:pt x="460898" y="130809"/>
                </a:lnTo>
                <a:lnTo>
                  <a:pt x="460723" y="125729"/>
                </a:lnTo>
                <a:lnTo>
                  <a:pt x="391342" y="125729"/>
                </a:lnTo>
                <a:lnTo>
                  <a:pt x="377833" y="114300"/>
                </a:lnTo>
                <a:lnTo>
                  <a:pt x="363526" y="104140"/>
                </a:lnTo>
                <a:close/>
              </a:path>
              <a:path w="469900" h="539750">
                <a:moveTo>
                  <a:pt x="457278" y="134620"/>
                </a:moveTo>
                <a:lnTo>
                  <a:pt x="434412" y="134620"/>
                </a:lnTo>
                <a:lnTo>
                  <a:pt x="434700" y="135890"/>
                </a:lnTo>
                <a:lnTo>
                  <a:pt x="435089" y="135890"/>
                </a:lnTo>
                <a:lnTo>
                  <a:pt x="441617" y="142240"/>
                </a:lnTo>
                <a:lnTo>
                  <a:pt x="450039" y="142240"/>
                </a:lnTo>
                <a:lnTo>
                  <a:pt x="457278" y="134620"/>
                </a:lnTo>
                <a:close/>
              </a:path>
              <a:path w="469900" h="539750">
                <a:moveTo>
                  <a:pt x="246405" y="104140"/>
                </a:moveTo>
                <a:lnTo>
                  <a:pt x="223118" y="104140"/>
                </a:lnTo>
                <a:lnTo>
                  <a:pt x="223131" y="124459"/>
                </a:lnTo>
                <a:lnTo>
                  <a:pt x="225366" y="127000"/>
                </a:lnTo>
                <a:lnTo>
                  <a:pt x="243530" y="127000"/>
                </a:lnTo>
                <a:lnTo>
                  <a:pt x="246267" y="124459"/>
                </a:lnTo>
                <a:lnTo>
                  <a:pt x="246381" y="119379"/>
                </a:lnTo>
                <a:lnTo>
                  <a:pt x="246405" y="104140"/>
                </a:lnTo>
                <a:close/>
              </a:path>
              <a:path w="469900" h="539750">
                <a:moveTo>
                  <a:pt x="416838" y="78740"/>
                </a:moveTo>
                <a:lnTo>
                  <a:pt x="408339" y="78740"/>
                </a:lnTo>
                <a:lnTo>
                  <a:pt x="397644" y="88900"/>
                </a:lnTo>
                <a:lnTo>
                  <a:pt x="397732" y="97790"/>
                </a:lnTo>
                <a:lnTo>
                  <a:pt x="404924" y="105409"/>
                </a:lnTo>
                <a:lnTo>
                  <a:pt x="406682" y="106679"/>
                </a:lnTo>
                <a:lnTo>
                  <a:pt x="408151" y="107950"/>
                </a:lnTo>
                <a:lnTo>
                  <a:pt x="391342" y="125729"/>
                </a:lnTo>
                <a:lnTo>
                  <a:pt x="460723" y="125729"/>
                </a:lnTo>
                <a:lnTo>
                  <a:pt x="460635" y="123190"/>
                </a:lnTo>
                <a:lnTo>
                  <a:pt x="438651" y="100329"/>
                </a:lnTo>
                <a:lnTo>
                  <a:pt x="422498" y="83820"/>
                </a:lnTo>
                <a:lnTo>
                  <a:pt x="416838" y="78740"/>
                </a:lnTo>
                <a:close/>
              </a:path>
              <a:path w="469900" h="539750">
                <a:moveTo>
                  <a:pt x="288769" y="0"/>
                </a:moveTo>
                <a:lnTo>
                  <a:pt x="180814" y="0"/>
                </a:lnTo>
                <a:lnTo>
                  <a:pt x="178851" y="2540"/>
                </a:lnTo>
                <a:lnTo>
                  <a:pt x="174697" y="8890"/>
                </a:lnTo>
                <a:lnTo>
                  <a:pt x="173170" y="16509"/>
                </a:lnTo>
                <a:lnTo>
                  <a:pt x="174646" y="25400"/>
                </a:lnTo>
                <a:lnTo>
                  <a:pt x="178722" y="31750"/>
                </a:lnTo>
                <a:lnTo>
                  <a:pt x="184817" y="36829"/>
                </a:lnTo>
                <a:lnTo>
                  <a:pt x="192351" y="39370"/>
                </a:lnTo>
                <a:lnTo>
                  <a:pt x="273243" y="39370"/>
                </a:lnTo>
                <a:lnTo>
                  <a:pt x="284091" y="36829"/>
                </a:lnTo>
                <a:lnTo>
                  <a:pt x="292013" y="30479"/>
                </a:lnTo>
                <a:lnTo>
                  <a:pt x="296061" y="21590"/>
                </a:lnTo>
                <a:lnTo>
                  <a:pt x="295286" y="10159"/>
                </a:lnTo>
                <a:lnTo>
                  <a:pt x="292012" y="3809"/>
                </a:lnTo>
                <a:lnTo>
                  <a:pt x="288769" y="0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585845"/>
            <a:ext cx="91368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7. Final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Wrap-up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of the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key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findings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and</a:t>
            </a:r>
            <a:r>
              <a:rPr lang="en-US" sz="2800" spc="-7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discussion</a:t>
            </a:r>
            <a:endParaRPr lang="en-US" sz="280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58556" y="698500"/>
            <a:ext cx="27305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270"/>
              </a:lnSpc>
              <a:spcBef>
                <a:spcPts val="100"/>
              </a:spcBef>
            </a:pPr>
            <a:r>
              <a:rPr sz="1200">
                <a:solidFill>
                  <a:srgbClr val="00A0F0"/>
                </a:solidFill>
                <a:cs typeface="Source Sans Pro"/>
              </a:rPr>
              <a:t>1</a:t>
            </a:r>
            <a:r>
              <a:rPr lang="cs-CZ" sz="1200">
                <a:solidFill>
                  <a:srgbClr val="00A0F0"/>
                </a:solidFill>
                <a:cs typeface="Source Sans Pro"/>
              </a:rPr>
              <a:t>0</a:t>
            </a:r>
            <a:endParaRPr sz="1200">
              <a:cs typeface="Source Sans Pro"/>
            </a:endParaRPr>
          </a:p>
          <a:p>
            <a:pPr marL="12700">
              <a:lnSpc>
                <a:spcPts val="1270"/>
              </a:lnSpc>
            </a:pPr>
            <a:r>
              <a:rPr sz="1200">
                <a:solidFill>
                  <a:srgbClr val="00A0F0"/>
                </a:solidFill>
                <a:cs typeface="Source Sans Pro"/>
              </a:rPr>
              <a:t>min</a:t>
            </a:r>
            <a:endParaRPr sz="1200">
              <a:cs typeface="Source Sans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917700"/>
            <a:ext cx="14705806" cy="278794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10">
                <a:cs typeface="Source Sans Pro"/>
              </a:rPr>
              <a:t>Wrap </a:t>
            </a:r>
            <a:r>
              <a:rPr lang="en-US">
                <a:cs typeface="Source Sans Pro"/>
              </a:rPr>
              <a:t>up </a:t>
            </a:r>
            <a:r>
              <a:rPr lang="en-US" spc="-5">
                <a:cs typeface="Source Sans Pro"/>
              </a:rPr>
              <a:t>all </a:t>
            </a:r>
            <a:r>
              <a:rPr lang="en-US">
                <a:cs typeface="Source Sans Pro"/>
              </a:rPr>
              <a:t>the findings </a:t>
            </a:r>
            <a:r>
              <a:rPr lang="en-US" spc="-5">
                <a:cs typeface="Source Sans Pro"/>
              </a:rPr>
              <a:t>and </a:t>
            </a:r>
            <a:r>
              <a:rPr lang="en-US" spc="-10">
                <a:cs typeface="Source Sans Pro"/>
              </a:rPr>
              <a:t>materials </a:t>
            </a:r>
            <a:r>
              <a:rPr lang="en-US" spc="-5">
                <a:cs typeface="Source Sans Pro"/>
              </a:rPr>
              <a:t>explained </a:t>
            </a:r>
            <a:r>
              <a:rPr lang="en-US">
                <a:cs typeface="Source Sans Pro"/>
              </a:rPr>
              <a:t>in the </a:t>
            </a:r>
            <a:r>
              <a:rPr lang="en-US" spc="-5">
                <a:cs typeface="Source Sans Pro"/>
              </a:rPr>
              <a:t>classroom, and set </a:t>
            </a:r>
            <a:r>
              <a:rPr lang="en-US">
                <a:cs typeface="Source Sans Pro"/>
              </a:rPr>
              <a:t>up the  discussion </a:t>
            </a:r>
            <a:r>
              <a:rPr lang="en-US" spc="-10">
                <a:cs typeface="Source Sans Pro"/>
              </a:rPr>
              <a:t>to </a:t>
            </a:r>
            <a:r>
              <a:rPr lang="en-US" spc="-5">
                <a:cs typeface="Source Sans Pro"/>
              </a:rPr>
              <a:t>finalize </a:t>
            </a:r>
            <a:r>
              <a:rPr lang="en-US">
                <a:cs typeface="Source Sans Pro"/>
              </a:rPr>
              <a:t>the</a:t>
            </a:r>
            <a:r>
              <a:rPr lang="en-US" spc="-10">
                <a:cs typeface="Source Sans Pro"/>
              </a:rPr>
              <a:t> </a:t>
            </a:r>
            <a:r>
              <a:rPr lang="en-US" spc="-5">
                <a:cs typeface="Source Sans Pro"/>
              </a:rPr>
              <a:t>class.</a:t>
            </a:r>
            <a:endParaRPr lang="en-US">
              <a:cs typeface="Source Sans Pro"/>
            </a:endParaRPr>
          </a:p>
          <a:p>
            <a:pPr>
              <a:lnSpc>
                <a:spcPct val="100000"/>
              </a:lnSpc>
            </a:pPr>
            <a:endParaRPr lang="en-US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pc="-5">
                <a:cs typeface="Source Sans Pro Light"/>
              </a:rPr>
              <a:t>Questions for </a:t>
            </a:r>
            <a:r>
              <a:rPr lang="en-US">
                <a:cs typeface="Source Sans Pro Light"/>
              </a:rPr>
              <a:t>the</a:t>
            </a:r>
            <a:r>
              <a:rPr lang="en-US" spc="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discussion:</a:t>
            </a:r>
            <a:endParaRPr lang="cs-CZ">
              <a:cs typeface="Source Sans Pro Light"/>
            </a:endParaRPr>
          </a:p>
          <a:p>
            <a:pPr marL="298450" marR="167132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>
                <a:cs typeface="Source Sans Pro Light"/>
              </a:rPr>
              <a:t>Name the </a:t>
            </a:r>
            <a:r>
              <a:rPr lang="en-US" i="1" spc="-5">
                <a:cs typeface="Source Sans Pro Light"/>
              </a:rPr>
              <a:t>planets </a:t>
            </a:r>
            <a:r>
              <a:rPr lang="en-US" i="1">
                <a:cs typeface="Source Sans Pro Light"/>
              </a:rPr>
              <a:t>in our solar </a:t>
            </a:r>
            <a:r>
              <a:rPr lang="en-US" i="1" spc="-5">
                <a:cs typeface="Source Sans Pro Light"/>
              </a:rPr>
              <a:t>system </a:t>
            </a:r>
            <a:r>
              <a:rPr lang="en-US" i="1">
                <a:cs typeface="Source Sans Pro Light"/>
              </a:rPr>
              <a:t>in their </a:t>
            </a:r>
            <a:r>
              <a:rPr lang="en-US" i="1" spc="-5">
                <a:cs typeface="Source Sans Pro Light"/>
              </a:rPr>
              <a:t>correct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5">
                <a:cs typeface="Source Sans Pro Light"/>
              </a:rPr>
              <a:t>order.  </a:t>
            </a:r>
            <a:r>
              <a:rPr lang="en-US" i="1">
                <a:cs typeface="Source Sans Pro Light"/>
              </a:rPr>
              <a:t>What other objects in the solar </a:t>
            </a:r>
            <a:r>
              <a:rPr lang="en-US" i="1" spc="-5">
                <a:cs typeface="Source Sans Pro Light"/>
              </a:rPr>
              <a:t>system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you</a:t>
            </a:r>
            <a:r>
              <a:rPr lang="en-US" i="1" spc="-2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name?</a:t>
            </a:r>
            <a:endParaRPr lang="en-US">
              <a:cs typeface="Source Sans Pro Light"/>
            </a:endParaRPr>
          </a:p>
          <a:p>
            <a:pPr marL="297815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>
                <a:cs typeface="Source Sans Pro Light"/>
              </a:rPr>
              <a:t>What </a:t>
            </a:r>
            <a:r>
              <a:rPr lang="en-US" i="1" spc="-5">
                <a:cs typeface="Source Sans Pro Light"/>
              </a:rPr>
              <a:t>are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four </a:t>
            </a:r>
            <a:r>
              <a:rPr lang="en-US" i="1">
                <a:cs typeface="Source Sans Pro Light"/>
              </a:rPr>
              <a:t>main phases of the moon? How long does it </a:t>
            </a:r>
            <a:r>
              <a:rPr lang="en-US" i="1" spc="-10">
                <a:cs typeface="Source Sans Pro Light"/>
              </a:rPr>
              <a:t>take to </a:t>
            </a:r>
            <a:r>
              <a:rPr lang="en-US" i="1">
                <a:cs typeface="Source Sans Pro Light"/>
              </a:rPr>
              <a:t>change </a:t>
            </a:r>
            <a:r>
              <a:rPr lang="en-US" i="1" spc="-10">
                <a:cs typeface="Source Sans Pro Light"/>
              </a:rPr>
              <a:t>from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one 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another?</a:t>
            </a:r>
            <a:endParaRPr lang="en-US">
              <a:cs typeface="Source Sans Pro Light"/>
            </a:endParaRPr>
          </a:p>
          <a:p>
            <a:pPr marL="298450" marR="6350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>
                <a:cs typeface="Source Sans Pro Light"/>
              </a:rPr>
              <a:t>What is an eclipse? Explain the positions of the Moon and Earth during a solar</a:t>
            </a:r>
            <a:r>
              <a:rPr lang="en-US" i="1" spc="-10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eclipse.  Does the Moon </a:t>
            </a:r>
            <a:r>
              <a:rPr lang="en-US" i="1" spc="-10">
                <a:cs typeface="Source Sans Pro Light"/>
              </a:rPr>
              <a:t>rotate? </a:t>
            </a:r>
            <a:r>
              <a:rPr lang="en-US" i="1">
                <a:cs typeface="Source Sans Pro Light"/>
              </a:rPr>
              <a:t>What is a “bound</a:t>
            </a:r>
            <a:r>
              <a:rPr lang="en-US" i="1" spc="5">
                <a:cs typeface="Source Sans Pro Light"/>
              </a:rPr>
              <a:t> </a:t>
            </a:r>
            <a:r>
              <a:rPr lang="en-US" i="1" spc="-15">
                <a:cs typeface="Source Sans Pro Light"/>
              </a:rPr>
              <a:t>rotation”?</a:t>
            </a:r>
            <a:endParaRPr lang="en-US">
              <a:cs typeface="Source Sans Pro Light"/>
            </a:endParaRPr>
          </a:p>
          <a:p>
            <a:pPr marL="297815" marR="3619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>
                <a:cs typeface="Source Sans Pro Light"/>
              </a:rPr>
              <a:t>Due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revolution </a:t>
            </a:r>
            <a:r>
              <a:rPr lang="en-US" i="1">
                <a:cs typeface="Source Sans Pro Light"/>
              </a:rPr>
              <a:t>of the moon and the </a:t>
            </a:r>
            <a:r>
              <a:rPr lang="en-US" i="1" spc="-5">
                <a:cs typeface="Source Sans Pro Light"/>
              </a:rPr>
              <a:t>rotation </a:t>
            </a:r>
            <a:r>
              <a:rPr lang="en-US" i="1">
                <a:cs typeface="Source Sans Pro Light"/>
              </a:rPr>
              <a:t>of Earth, </a:t>
            </a:r>
            <a:r>
              <a:rPr lang="en-US" i="1" spc="-5">
                <a:cs typeface="Source Sans Pro Light"/>
              </a:rPr>
              <a:t>sometimes </a:t>
            </a:r>
            <a:r>
              <a:rPr lang="en-US" i="1">
                <a:cs typeface="Source Sans Pro Light"/>
              </a:rPr>
              <a:t>we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see the  Moon during the </a:t>
            </a:r>
            <a:r>
              <a:rPr lang="en-US" i="1" spc="-10">
                <a:cs typeface="Source Sans Pro Light"/>
              </a:rPr>
              <a:t>day. </a:t>
            </a:r>
            <a:r>
              <a:rPr lang="en-US" i="1">
                <a:cs typeface="Source Sans Pro Light"/>
              </a:rPr>
              <a:t>Could </a:t>
            </a:r>
            <a:r>
              <a:rPr lang="en-US" i="1" spc="-5">
                <a:cs typeface="Source Sans Pro Light"/>
              </a:rPr>
              <a:t>there </a:t>
            </a:r>
            <a:r>
              <a:rPr lang="en-US" i="1">
                <a:cs typeface="Source Sans Pro Light"/>
              </a:rPr>
              <a:t>be any position of the Sun, Moon,</a:t>
            </a:r>
            <a:br>
              <a:rPr lang="cs-CZ" i="1">
                <a:cs typeface="Source Sans Pro Light"/>
              </a:rPr>
            </a:br>
            <a:r>
              <a:rPr lang="en-US" i="1">
                <a:cs typeface="Source Sans Pro Light"/>
              </a:rPr>
              <a:t>and Earth that  might allow us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see a lunar eclipse during the day? Explain your</a:t>
            </a:r>
            <a:r>
              <a:rPr lang="en-US" i="1" spc="-2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answer.</a:t>
            </a:r>
            <a:endParaRPr lang="en-US">
              <a:cs typeface="Source Sans Pro Light"/>
            </a:endParaRPr>
          </a:p>
          <a:p>
            <a:pPr marL="12700">
              <a:lnSpc>
                <a:spcPct val="100000"/>
              </a:lnSpc>
            </a:pPr>
            <a:br>
              <a:rPr lang="cs-CZ">
                <a:cs typeface="Source Sans Pro Light"/>
              </a:rPr>
            </a:br>
            <a:endParaRPr lang="en-US">
              <a:cs typeface="Source Sans Pro Light"/>
            </a:endParaRP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D1783B8C-6574-4B9C-8252-1CA90AB3F110}"/>
              </a:ext>
            </a:extLst>
          </p:cNvPr>
          <p:cNvSpPr/>
          <p:nvPr/>
        </p:nvSpPr>
        <p:spPr>
          <a:xfrm>
            <a:off x="-19844" y="6261100"/>
            <a:ext cx="8121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C4E788CF-8356-4394-BE11-2AE09AC8D2DD}"/>
              </a:ext>
            </a:extLst>
          </p:cNvPr>
          <p:cNvSpPr txBox="1"/>
          <p:nvPr/>
        </p:nvSpPr>
        <p:spPr>
          <a:xfrm>
            <a:off x="742156" y="6413500"/>
            <a:ext cx="63936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err="1">
                <a:solidFill>
                  <a:srgbClr val="FFFFFF"/>
                </a:solidFill>
                <a:cs typeface="Source Sans Pro Light"/>
              </a:rPr>
              <a:t>Further</a:t>
            </a:r>
            <a:r>
              <a:rPr lang="cs-CZ" sz="280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err="1">
                <a:solidFill>
                  <a:srgbClr val="FFFFFF"/>
                </a:solidFill>
                <a:cs typeface="Source Sans Pro Light"/>
              </a:rPr>
              <a:t>activities</a:t>
            </a:r>
            <a:endParaRPr lang="en-US" sz="2800">
              <a:cs typeface="Source Sans Pro Light"/>
            </a:endParaRPr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19275B7F-8316-43DF-9B94-43EA4C299D26}"/>
              </a:ext>
            </a:extLst>
          </p:cNvPr>
          <p:cNvSpPr txBox="1"/>
          <p:nvPr/>
        </p:nvSpPr>
        <p:spPr>
          <a:xfrm>
            <a:off x="971550" y="7708900"/>
            <a:ext cx="1285721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b="0">
                <a:cs typeface="Source Sans Pro Light"/>
              </a:rPr>
              <a:t>Visit </a:t>
            </a:r>
            <a:r>
              <a:rPr b="0" spc="-10">
                <a:cs typeface="Source Sans Pro Light"/>
              </a:rPr>
              <a:t>a planetarium to </a:t>
            </a:r>
            <a:r>
              <a:rPr b="0" spc="-5">
                <a:cs typeface="Source Sans Pro Light"/>
              </a:rPr>
              <a:t>study physical </a:t>
            </a:r>
            <a:r>
              <a:rPr b="0">
                <a:cs typeface="Source Sans Pro Light"/>
              </a:rPr>
              <a:t>models </a:t>
            </a:r>
            <a:r>
              <a:rPr b="0" spc="-5">
                <a:cs typeface="Source Sans Pro Light"/>
              </a:rPr>
              <a:t>and</a:t>
            </a:r>
            <a:r>
              <a:rPr b="0" spc="45">
                <a:cs typeface="Source Sans Pro Light"/>
              </a:rPr>
              <a:t> </a:t>
            </a:r>
            <a:r>
              <a:rPr b="0" spc="-10">
                <a:cs typeface="Source Sans Pro Light"/>
              </a:rPr>
              <a:t>representations.</a:t>
            </a:r>
            <a:endParaRPr>
              <a:cs typeface="Source Sans Pro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b="0" spc="-10">
                <a:cs typeface="Source Sans Pro Light"/>
              </a:rPr>
              <a:t>Let </a:t>
            </a:r>
            <a:r>
              <a:rPr b="0" spc="-5">
                <a:cs typeface="Source Sans Pro Light"/>
              </a:rPr>
              <a:t>students write an essay about </a:t>
            </a:r>
            <a:r>
              <a:rPr b="0">
                <a:cs typeface="Source Sans Pro Light"/>
              </a:rPr>
              <a:t>how the Moon </a:t>
            </a:r>
            <a:r>
              <a:rPr b="0" spc="-10">
                <a:cs typeface="Source Sans Pro Light"/>
              </a:rPr>
              <a:t>affects </a:t>
            </a:r>
            <a:r>
              <a:rPr b="0">
                <a:cs typeface="Source Sans Pro Light"/>
              </a:rPr>
              <a:t>the </a:t>
            </a:r>
            <a:r>
              <a:rPr b="0" spc="-15">
                <a:cs typeface="Source Sans Pro Light"/>
              </a:rPr>
              <a:t>Earth’s </a:t>
            </a:r>
            <a:r>
              <a:rPr b="0" spc="-10">
                <a:cs typeface="Source Sans Pro Light"/>
              </a:rPr>
              <a:t>systems </a:t>
            </a:r>
            <a:r>
              <a:rPr b="0">
                <a:cs typeface="Source Sans Pro Light"/>
              </a:rPr>
              <a:t>(e.g.,  tides) </a:t>
            </a:r>
            <a:r>
              <a:rPr b="0" spc="-5">
                <a:cs typeface="Source Sans Pro Light"/>
              </a:rPr>
              <a:t>and </a:t>
            </a:r>
            <a:r>
              <a:rPr b="0" spc="-10">
                <a:cs typeface="Source Sans Pro Light"/>
              </a:rPr>
              <a:t>what </a:t>
            </a:r>
            <a:r>
              <a:rPr b="0">
                <a:cs typeface="Source Sans Pro Light"/>
              </a:rPr>
              <a:t>would </a:t>
            </a:r>
            <a:r>
              <a:rPr b="0" spc="-5">
                <a:cs typeface="Source Sans Pro Light"/>
              </a:rPr>
              <a:t>happen </a:t>
            </a:r>
            <a:r>
              <a:rPr b="0">
                <a:cs typeface="Source Sans Pro Light"/>
              </a:rPr>
              <a:t>if </a:t>
            </a:r>
            <a:r>
              <a:rPr b="0" spc="-5">
                <a:cs typeface="Source Sans Pro Light"/>
              </a:rPr>
              <a:t>there </a:t>
            </a:r>
            <a:r>
              <a:rPr b="0" spc="-10">
                <a:cs typeface="Source Sans Pro Light"/>
              </a:rPr>
              <a:t>weren’t a </a:t>
            </a:r>
            <a:r>
              <a:rPr b="0">
                <a:cs typeface="Source Sans Pro Light"/>
              </a:rPr>
              <a:t>Moon </a:t>
            </a:r>
            <a:r>
              <a:rPr b="0" spc="-15">
                <a:cs typeface="Source Sans Pro Light"/>
              </a:rPr>
              <a:t>at</a:t>
            </a:r>
            <a:r>
              <a:rPr b="0" spc="45">
                <a:cs typeface="Source Sans Pro Light"/>
              </a:rPr>
              <a:t> </a:t>
            </a:r>
            <a:r>
              <a:rPr b="0" spc="-5">
                <a:cs typeface="Source Sans Pro Light"/>
              </a:rPr>
              <a:t>all.</a:t>
            </a:r>
            <a:endParaRPr>
              <a:cs typeface="Source Sans Pro Light"/>
            </a:endParaRPr>
          </a:p>
          <a:p>
            <a:pPr marL="285750" indent="-2857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>
              <a:cs typeface="Times New Roman"/>
            </a:endParaRPr>
          </a:p>
          <a:p>
            <a:pPr marL="298450" marR="571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b="0" spc="-5">
                <a:cs typeface="Source Sans Pro Light"/>
              </a:rPr>
              <a:t>Make </a:t>
            </a:r>
            <a:r>
              <a:rPr b="0" spc="-10">
                <a:cs typeface="Source Sans Pro Light"/>
              </a:rPr>
              <a:t>a </a:t>
            </a:r>
            <a:r>
              <a:rPr b="0" spc="-5">
                <a:cs typeface="Source Sans Pro Light"/>
              </a:rPr>
              <a:t>lunar calendar </a:t>
            </a:r>
            <a:r>
              <a:rPr b="0" spc="-10">
                <a:cs typeface="Source Sans Pro Light"/>
              </a:rPr>
              <a:t>to </a:t>
            </a:r>
            <a:r>
              <a:rPr b="0">
                <a:cs typeface="Source Sans Pro Light"/>
              </a:rPr>
              <a:t>show the </a:t>
            </a:r>
            <a:r>
              <a:rPr b="0" spc="-5">
                <a:cs typeface="Source Sans Pro Light"/>
              </a:rPr>
              <a:t>repetition </a:t>
            </a:r>
            <a:r>
              <a:rPr b="0">
                <a:cs typeface="Source Sans Pro Light"/>
              </a:rPr>
              <a:t>of the cycle </a:t>
            </a:r>
            <a:r>
              <a:rPr b="0" spc="-5">
                <a:cs typeface="Source Sans Pro Light"/>
              </a:rPr>
              <a:t>and </a:t>
            </a:r>
            <a:r>
              <a:rPr b="0">
                <a:cs typeface="Source Sans Pro Light"/>
              </a:rPr>
              <a:t>the </a:t>
            </a:r>
            <a:r>
              <a:rPr b="0" spc="-10">
                <a:cs typeface="Source Sans Pro Light"/>
              </a:rPr>
              <a:t>system </a:t>
            </a:r>
            <a:r>
              <a:rPr b="0">
                <a:cs typeface="Source Sans Pro Light"/>
              </a:rPr>
              <a:t>of  </a:t>
            </a:r>
            <a:r>
              <a:rPr b="0" spc="-5">
                <a:cs typeface="Source Sans Pro Light"/>
              </a:rPr>
              <a:t>calculating </a:t>
            </a:r>
            <a:r>
              <a:rPr b="0">
                <a:cs typeface="Source Sans Pro Light"/>
              </a:rPr>
              <a:t>the </a:t>
            </a:r>
            <a:r>
              <a:rPr b="0" spc="-5">
                <a:cs typeface="Source Sans Pro Light"/>
              </a:rPr>
              <a:t>phases.</a:t>
            </a:r>
            <a:endParaRPr>
              <a:cs typeface="Source Sans Pro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98342-90E9-4536-BB28-491A1C270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havior of space object - by Lifeliqe.potx" id="{B9C66860-991F-4B9E-BE24-F67EBFE187B1}" vid="{CE56F777-F8E9-4D01-B2D2-2BFB7FC9D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Behavior of space objects</Template>
  <TotalTime>0</TotalTime>
  <Words>2543</Words>
  <Application>Microsoft Office PowerPoint</Application>
  <PresentationFormat>Custom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2021-03-05T18:13:11Z</dcterms:created>
  <dcterms:modified xsi:type="dcterms:W3CDTF">2021-03-05T18:13:19Z</dcterms:modified>
</cp:coreProperties>
</file>